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B5E13F-1477-454F-8CF1-168DBAC51618}">
  <a:tblStyle styleId="{EDB5E13F-1477-454F-8CF1-168DBAC5161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e4a54e0bef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e4a54e0bef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e4a54e0bef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e4a54e0bef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e4a54e0bef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e4a54e0bef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e4a54e0bef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e4a54e0bef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e4a54e0bef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e4a54e0bef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e4a54e0bef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e4a54e0bef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e4a54e0be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e4a54e0be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e4a54e0bef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e4a54e0bef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4a54e0bef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4a54e0bef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e4a54e0bef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e4a54e0bef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e4a54e0bef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e4a54e0bef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e4a54e0bef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e4a54e0bef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311d057a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311d057a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311d057a7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311d057a7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11d057a7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311d057a7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e4a54e0be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e4a54e0be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e4a54e0be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e4a54e0be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e4a54e0be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e4a54e0be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e4a54e0bef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e4a54e0bef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ieeexplore.ieee.org/author/37701316200" TargetMode="External"/><Relationship Id="rId4" Type="http://schemas.openxmlformats.org/officeDocument/2006/relationships/hyperlink" Target="https://ieeexplore.ieee.org/author/38194341000" TargetMode="External"/><Relationship Id="rId5" Type="http://schemas.openxmlformats.org/officeDocument/2006/relationships/hyperlink" Target="https://ieeexplore.ieee.org/author/37900968500" TargetMode="External"/><Relationship Id="rId6" Type="http://schemas.openxmlformats.org/officeDocument/2006/relationships/hyperlink" Target="https://ieeexplore.ieee.org/author/37894128600" TargetMode="External"/><Relationship Id="rId7" Type="http://schemas.openxmlformats.org/officeDocument/2006/relationships/hyperlink" Target="https://ieeexplore.ieee.org/author/37085953547" TargetMode="External"/><Relationship Id="rId8" Type="http://schemas.openxmlformats.org/officeDocument/2006/relationships/hyperlink" Target="https://doi.org/10.1109/ICMLC.2011.601678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papers.ssrn.com/sol3/cf_dev/AbsByAuth.cfm?per_id=3323534" TargetMode="External"/><Relationship Id="rId4" Type="http://schemas.openxmlformats.org/officeDocument/2006/relationships/hyperlink" Target="https://papers.ssrn.com/sol3/cf_dev/AbsByAuth.cfm?per_id=299407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IOT BASED PET MONITORING SYSTEM</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a:t>
            </a:r>
            <a:br>
              <a:rPr lang="en"/>
            </a:br>
            <a:r>
              <a:rPr lang="en"/>
              <a:t>Advaith R</a:t>
            </a:r>
            <a:endParaRPr/>
          </a:p>
          <a:p>
            <a:pPr indent="0" lvl="0" marL="0" rtl="0" algn="l">
              <a:spcBef>
                <a:spcPts val="0"/>
              </a:spcBef>
              <a:spcAft>
                <a:spcPts val="0"/>
              </a:spcAft>
              <a:buNone/>
            </a:pPr>
            <a:r>
              <a:rPr lang="en"/>
              <a:t>Yuvanshankar S</a:t>
            </a:r>
            <a:endParaRPr/>
          </a:p>
          <a:p>
            <a:pPr indent="0" lvl="0" marL="0" rtl="0" algn="l">
              <a:spcBef>
                <a:spcPts val="0"/>
              </a:spcBef>
              <a:spcAft>
                <a:spcPts val="0"/>
              </a:spcAft>
              <a:buNone/>
            </a:pPr>
            <a:r>
              <a:rPr lang="en"/>
              <a:t>Dharanidharan SI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DESCRIPTION</a:t>
            </a:r>
            <a:endParaRPr/>
          </a:p>
          <a:p>
            <a:pPr indent="0" lvl="0" marL="0" rtl="0" algn="l">
              <a:spcBef>
                <a:spcPts val="0"/>
              </a:spcBef>
              <a:spcAft>
                <a:spcPts val="0"/>
              </a:spcAft>
              <a:buNone/>
            </a:pPr>
            <a:r>
              <a:t/>
            </a:r>
            <a:endParaRPr/>
          </a:p>
        </p:txBody>
      </p:sp>
      <p:sp>
        <p:nvSpPr>
          <p:cNvPr id="152" name="Google Shape;152;p22"/>
          <p:cNvSpPr txBox="1"/>
          <p:nvPr/>
        </p:nvSpPr>
        <p:spPr>
          <a:xfrm>
            <a:off x="367400" y="1175650"/>
            <a:ext cx="8339700" cy="394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111111"/>
                </a:solidFill>
                <a:highlight>
                  <a:schemeClr val="lt1"/>
                </a:highlight>
              </a:rPr>
              <a:t>Pet parents face a challenge in monitoring the health of their dogs due to their busy schedules and limited resources. The current lack of a fully automatic health monitoring system for dogs leaves a gap in effectively tracking and managing their well-being. Existing solutions rely on manual observation and intervention, leading to subjectivity and potential delays in detecting health issues.</a:t>
            </a:r>
            <a:endParaRPr>
              <a:solidFill>
                <a:srgbClr val="111111"/>
              </a:solidFill>
              <a:highlight>
                <a:schemeClr val="lt1"/>
              </a:highlight>
            </a:endParaRPr>
          </a:p>
          <a:p>
            <a:pPr indent="0" lvl="0" marL="0" rtl="0" algn="l">
              <a:lnSpc>
                <a:spcPct val="115000"/>
              </a:lnSpc>
              <a:spcBef>
                <a:spcPts val="1500"/>
              </a:spcBef>
              <a:spcAft>
                <a:spcPts val="0"/>
              </a:spcAft>
              <a:buNone/>
            </a:pPr>
            <a:r>
              <a:rPr lang="en">
                <a:solidFill>
                  <a:srgbClr val="111111"/>
                </a:solidFill>
                <a:highlight>
                  <a:schemeClr val="lt1"/>
                </a:highlight>
              </a:rPr>
              <a:t>To address this problem, there is a need for a comprehensive system that continuously monitors vital health parameters such as heart rate, body temperature, barking patterns, and environmental temperature. This system should integrate advanced machine learning algorithms to accurately analyze and classify a dog's emotional and physical health based on the collected data. Additionally, the system should include automated data processing and analysis in the cloud, enabling real-time monitoring and timely alerts to pet parents for any abnormal behavior or potential health concerns. By developing such a system, pet parents can ensure the well-being of their dogs and have peace of mind knowing that their pets' health is being monitored effectively.</a:t>
            </a:r>
            <a:endParaRPr>
              <a:solidFill>
                <a:srgbClr val="111111"/>
              </a:solidFill>
              <a:highlight>
                <a:schemeClr val="lt1"/>
              </a:highlight>
            </a:endParaRPr>
          </a:p>
          <a:p>
            <a:pPr indent="0" lvl="0" marL="0" rtl="0" algn="l">
              <a:lnSpc>
                <a:spcPct val="175000"/>
              </a:lnSpc>
              <a:spcBef>
                <a:spcPts val="0"/>
              </a:spcBef>
              <a:spcAft>
                <a:spcPts val="0"/>
              </a:spcAft>
              <a:buNone/>
            </a:pPr>
            <a:r>
              <a:t/>
            </a:r>
            <a:endParaRPr>
              <a:solidFill>
                <a:srgbClr val="111111"/>
              </a:solidFill>
              <a:highlight>
                <a:schemeClr val="lt1"/>
              </a:highlight>
            </a:endParaRPr>
          </a:p>
          <a:p>
            <a:pPr indent="0" lvl="0" marL="0" rtl="0" algn="l">
              <a:spcBef>
                <a:spcPts val="0"/>
              </a:spcBef>
              <a:spcAft>
                <a:spcPts val="0"/>
              </a:spcAft>
              <a:buNone/>
            </a:pPr>
            <a:r>
              <a:t/>
            </a:r>
            <a:endParaRPr>
              <a:solidFill>
                <a:srgbClr val="111111"/>
              </a:solidFill>
              <a:highlight>
                <a:schemeClr val="lt1"/>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Gap and Proposed Solution</a:t>
            </a:r>
            <a:endParaRPr/>
          </a:p>
        </p:txBody>
      </p:sp>
      <p:sp>
        <p:nvSpPr>
          <p:cNvPr id="158" name="Google Shape;158;p23"/>
          <p:cNvSpPr txBox="1"/>
          <p:nvPr/>
        </p:nvSpPr>
        <p:spPr>
          <a:xfrm>
            <a:off x="420550" y="1186125"/>
            <a:ext cx="8259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The problem lies within the fact that pet parents have a lot of jobs to focus on and need a fully automatic health monitoring system to keep them relaxed. The need of the hour is: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A </a:t>
            </a:r>
            <a:r>
              <a:rPr lang="en">
                <a:latin typeface="Roboto"/>
                <a:ea typeface="Roboto"/>
                <a:cs typeface="Roboto"/>
                <a:sym typeface="Roboto"/>
              </a:rPr>
              <a:t>proper</a:t>
            </a:r>
            <a:r>
              <a:rPr lang="en">
                <a:latin typeface="Roboto"/>
                <a:ea typeface="Roboto"/>
                <a:cs typeface="Roboto"/>
                <a:sym typeface="Roboto"/>
              </a:rPr>
              <a:t> dataset to propose to the scientific community to collect and analyse data of day to day behaviour of dogs.</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Proper data points as in </a:t>
            </a:r>
            <a:r>
              <a:rPr b="1" lang="en">
                <a:latin typeface="Roboto"/>
                <a:ea typeface="Roboto"/>
                <a:cs typeface="Roboto"/>
                <a:sym typeface="Roboto"/>
              </a:rPr>
              <a:t>Heart Rate, Body Temperature, Barking patterns and Environment temperature</a:t>
            </a:r>
            <a:r>
              <a:rPr lang="en">
                <a:latin typeface="Roboto"/>
                <a:ea typeface="Roboto"/>
                <a:cs typeface="Roboto"/>
                <a:sym typeface="Roboto"/>
              </a:rPr>
              <a:t> that are basic data points to analyse a dog’s physical and emotional health.</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Recognising a proper ML algorithm to classify emotional and physical health and creation of one if needed.</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Processing of data and transferring it to cloud where ML algorithm analyses and detects behavioural pattern and monitors complete health status automatically.</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Alerting outlying behaviour via </a:t>
            </a:r>
            <a:r>
              <a:rPr b="1" lang="en">
                <a:latin typeface="Roboto"/>
                <a:ea typeface="Roboto"/>
                <a:cs typeface="Roboto"/>
                <a:sym typeface="Roboto"/>
              </a:rPr>
              <a:t>Blynk App</a:t>
            </a:r>
            <a:r>
              <a:rPr lang="en">
                <a:latin typeface="Roboto"/>
                <a:ea typeface="Roboto"/>
                <a:cs typeface="Roboto"/>
                <a:sym typeface="Roboto"/>
              </a:rPr>
              <a:t> to check if condition is normal manually via the usage of </a:t>
            </a:r>
            <a:r>
              <a:rPr b="1" lang="en">
                <a:latin typeface="Roboto"/>
                <a:ea typeface="Roboto"/>
                <a:cs typeface="Roboto"/>
                <a:sym typeface="Roboto"/>
              </a:rPr>
              <a:t>ESP32 Cam</a:t>
            </a:r>
            <a:r>
              <a:rPr lang="en">
                <a:latin typeface="Roboto"/>
                <a:ea typeface="Roboto"/>
                <a:cs typeface="Roboto"/>
                <a:sym typeface="Roboto"/>
              </a:rPr>
              <a:t> module connected to food dispenser.</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Gap and Proposed Solution</a:t>
            </a:r>
            <a:endParaRPr/>
          </a:p>
          <a:p>
            <a:pPr indent="0" lvl="0" marL="0" rtl="0" algn="l">
              <a:spcBef>
                <a:spcPts val="0"/>
              </a:spcBef>
              <a:spcAft>
                <a:spcPts val="0"/>
              </a:spcAft>
              <a:buNone/>
            </a:pPr>
            <a:r>
              <a:t/>
            </a:r>
            <a:endParaRPr/>
          </a:p>
        </p:txBody>
      </p:sp>
      <p:sp>
        <p:nvSpPr>
          <p:cNvPr id="164" name="Google Shape;164;p24"/>
          <p:cNvSpPr txBox="1"/>
          <p:nvPr/>
        </p:nvSpPr>
        <p:spPr>
          <a:xfrm>
            <a:off x="467600" y="1239125"/>
            <a:ext cx="8171100" cy="349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111111"/>
                </a:solidFill>
                <a:highlight>
                  <a:schemeClr val="lt1"/>
                </a:highlight>
              </a:rPr>
              <a:t>The research gap lies in the lack of a fully automatic health monitoring system for dogs that integrates multiple data points and machine learning algorithms to provide comprehensive and real-time analysis of their physical and emotional health. Existing systems may focus on a limited set of parameters or rely on manual inputs, which can be time-consuming and prone to human error. Additionally, there may be a lack of standardized datasets and robust algorithms specifically designed for classifying the health status of dogs based on their behavior.</a:t>
            </a:r>
            <a:endParaRPr sz="1700">
              <a:solidFill>
                <a:srgbClr val="111111"/>
              </a:solidFill>
              <a:highlight>
                <a:schemeClr val="lt1"/>
              </a:highlight>
            </a:endParaRPr>
          </a:p>
          <a:p>
            <a:pPr indent="0" lvl="0" marL="0" rtl="0" algn="l">
              <a:lnSpc>
                <a:spcPct val="115000"/>
              </a:lnSpc>
              <a:spcBef>
                <a:spcPts val="1500"/>
              </a:spcBef>
              <a:spcAft>
                <a:spcPts val="0"/>
              </a:spcAft>
              <a:buNone/>
            </a:pPr>
            <a:r>
              <a:t/>
            </a:r>
            <a:endParaRPr sz="1700">
              <a:solidFill>
                <a:srgbClr val="111111"/>
              </a:solidFill>
              <a:highlight>
                <a:schemeClr val="lt1"/>
              </a:highlight>
            </a:endParaRPr>
          </a:p>
          <a:p>
            <a:pPr indent="0" lvl="0" marL="0" rtl="0" algn="l">
              <a:spcBef>
                <a:spcPts val="0"/>
              </a:spcBef>
              <a:spcAft>
                <a:spcPts val="0"/>
              </a:spcAft>
              <a:buNone/>
            </a:pPr>
            <a:r>
              <a:t/>
            </a:r>
            <a:endParaRPr sz="1700">
              <a:solidFill>
                <a:srgbClr val="111111"/>
              </a:solidFill>
              <a:highlight>
                <a:schemeClr val="lt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Gap and Proposed Solution</a:t>
            </a:r>
            <a:endParaRPr/>
          </a:p>
          <a:p>
            <a:pPr indent="0" lvl="0" marL="0" rtl="0" algn="l">
              <a:spcBef>
                <a:spcPts val="0"/>
              </a:spcBef>
              <a:spcAft>
                <a:spcPts val="0"/>
              </a:spcAft>
              <a:buNone/>
            </a:pPr>
            <a:r>
              <a:t/>
            </a:r>
            <a:endParaRPr/>
          </a:p>
        </p:txBody>
      </p:sp>
      <p:sp>
        <p:nvSpPr>
          <p:cNvPr id="170" name="Google Shape;170;p25"/>
          <p:cNvSpPr txBox="1"/>
          <p:nvPr/>
        </p:nvSpPr>
        <p:spPr>
          <a:xfrm>
            <a:off x="315625" y="1227425"/>
            <a:ext cx="8264700" cy="36123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1500"/>
              </a:spcBef>
              <a:spcAft>
                <a:spcPts val="0"/>
              </a:spcAft>
              <a:buClr>
                <a:srgbClr val="111111"/>
              </a:buClr>
              <a:buSzPts val="1600"/>
              <a:buFont typeface="Arial"/>
              <a:buNone/>
            </a:pPr>
            <a:r>
              <a:rPr b="1" lang="en" sz="1600">
                <a:solidFill>
                  <a:srgbClr val="111111"/>
                </a:solidFill>
                <a:highlight>
                  <a:schemeClr val="lt1"/>
                </a:highlight>
              </a:rPr>
              <a:t>Comprehensive Dataset:</a:t>
            </a:r>
            <a:r>
              <a:rPr lang="en" sz="1600">
                <a:solidFill>
                  <a:srgbClr val="111111"/>
                </a:solidFill>
                <a:highlight>
                  <a:schemeClr val="lt1"/>
                </a:highlight>
              </a:rPr>
              <a:t> A properly designed dataset will be proposed to collect data on various aspects of a dog's behavior, including heart rate, body temperature, barking patterns, and environmental temperature. The dataset will be diverse and representative of different breeds and sizes of dogs, ensuring its applicability across a wide range of scenarios.</a:t>
            </a:r>
            <a:endParaRPr sz="1600">
              <a:solidFill>
                <a:srgbClr val="111111"/>
              </a:solidFill>
              <a:highlight>
                <a:schemeClr val="lt1"/>
              </a:highlight>
            </a:endParaRPr>
          </a:p>
          <a:p>
            <a:pPr indent="-228600" lvl="0" marL="457200" rtl="0" algn="l">
              <a:lnSpc>
                <a:spcPct val="115000"/>
              </a:lnSpc>
              <a:spcBef>
                <a:spcPts val="0"/>
              </a:spcBef>
              <a:spcAft>
                <a:spcPts val="0"/>
              </a:spcAft>
              <a:buClr>
                <a:srgbClr val="111111"/>
              </a:buClr>
              <a:buSzPts val="1400"/>
              <a:buFont typeface="Roboto"/>
              <a:buNone/>
            </a:pPr>
            <a:r>
              <a:t/>
            </a:r>
            <a:endParaRPr sz="1600">
              <a:solidFill>
                <a:srgbClr val="111111"/>
              </a:solidFill>
              <a:highlight>
                <a:schemeClr val="lt1"/>
              </a:highlight>
            </a:endParaRPr>
          </a:p>
          <a:p>
            <a:pPr indent="-228600" lvl="0" marL="457200" rtl="0" algn="l">
              <a:lnSpc>
                <a:spcPct val="115000"/>
              </a:lnSpc>
              <a:spcBef>
                <a:spcPts val="0"/>
              </a:spcBef>
              <a:spcAft>
                <a:spcPts val="0"/>
              </a:spcAft>
              <a:buClr>
                <a:srgbClr val="111111"/>
              </a:buClr>
              <a:buSzPts val="1600"/>
              <a:buFont typeface="Arial"/>
              <a:buNone/>
            </a:pPr>
            <a:r>
              <a:rPr b="1" lang="en" sz="1600">
                <a:solidFill>
                  <a:srgbClr val="111111"/>
                </a:solidFill>
                <a:highlight>
                  <a:schemeClr val="lt1"/>
                </a:highlight>
              </a:rPr>
              <a:t>Machine Learning Algorithm:</a:t>
            </a:r>
            <a:r>
              <a:rPr lang="en" sz="1600">
                <a:solidFill>
                  <a:srgbClr val="111111"/>
                </a:solidFill>
                <a:highlight>
                  <a:schemeClr val="lt1"/>
                </a:highlight>
              </a:rPr>
              <a:t> A suitable machine learning algorithm, such as Support Vector Machines (SVM), Random Forest, or Neural Networks, will be identified or developed to classify the emotional and physical health of dogs based on the collected data. The algorithm will undergo rigorous training and validation using the proposed dataset to ensure accurate and reliable classification.</a:t>
            </a:r>
            <a:endParaRPr sz="1600">
              <a:solidFill>
                <a:srgbClr val="111111"/>
              </a:solidFill>
              <a:highlight>
                <a:schemeClr val="lt1"/>
              </a:highlight>
            </a:endParaRPr>
          </a:p>
          <a:p>
            <a:pPr indent="0" lvl="0" marL="0" rtl="0" algn="l">
              <a:spcBef>
                <a:spcPts val="1500"/>
              </a:spcBef>
              <a:spcAft>
                <a:spcPts val="0"/>
              </a:spcAft>
              <a:buNone/>
            </a:pPr>
            <a:r>
              <a:t/>
            </a:r>
            <a:endParaRPr sz="1800">
              <a:solidFill>
                <a:srgbClr val="111111"/>
              </a:solidFill>
              <a:highlight>
                <a:schemeClr val="lt1"/>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Gap and Proposed Solution</a:t>
            </a:r>
            <a:endParaRPr/>
          </a:p>
          <a:p>
            <a:pPr indent="0" lvl="0" marL="0" rtl="0" algn="l">
              <a:spcBef>
                <a:spcPts val="0"/>
              </a:spcBef>
              <a:spcAft>
                <a:spcPts val="0"/>
              </a:spcAft>
              <a:buNone/>
            </a:pPr>
            <a:r>
              <a:t/>
            </a:r>
            <a:endParaRPr/>
          </a:p>
        </p:txBody>
      </p:sp>
      <p:sp>
        <p:nvSpPr>
          <p:cNvPr id="176" name="Google Shape;176;p26"/>
          <p:cNvSpPr txBox="1"/>
          <p:nvPr/>
        </p:nvSpPr>
        <p:spPr>
          <a:xfrm>
            <a:off x="385775" y="1274175"/>
            <a:ext cx="8334900" cy="33549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1500"/>
              </a:spcBef>
              <a:spcAft>
                <a:spcPts val="0"/>
              </a:spcAft>
              <a:buClr>
                <a:srgbClr val="111111"/>
              </a:buClr>
              <a:buSzPts val="1300"/>
              <a:buFont typeface="Roboto"/>
              <a:buNone/>
            </a:pPr>
            <a:r>
              <a:t/>
            </a:r>
            <a:endParaRPr sz="1500">
              <a:solidFill>
                <a:srgbClr val="111111"/>
              </a:solidFill>
              <a:highlight>
                <a:schemeClr val="lt1"/>
              </a:highlight>
            </a:endParaRPr>
          </a:p>
          <a:p>
            <a:pPr indent="-228600" lvl="0" marL="457200" rtl="0" algn="l">
              <a:lnSpc>
                <a:spcPct val="115000"/>
              </a:lnSpc>
              <a:spcBef>
                <a:spcPts val="0"/>
              </a:spcBef>
              <a:spcAft>
                <a:spcPts val="0"/>
              </a:spcAft>
              <a:buClr>
                <a:srgbClr val="111111"/>
              </a:buClr>
              <a:buSzPts val="1500"/>
              <a:buFont typeface="Arial"/>
              <a:buNone/>
            </a:pPr>
            <a:r>
              <a:rPr b="1" lang="en" sz="1500">
                <a:solidFill>
                  <a:srgbClr val="111111"/>
                </a:solidFill>
                <a:highlight>
                  <a:schemeClr val="lt1"/>
                </a:highlight>
              </a:rPr>
              <a:t>Cloud-based Analysis:</a:t>
            </a:r>
            <a:r>
              <a:rPr lang="en" sz="1500">
                <a:solidFill>
                  <a:srgbClr val="111111"/>
                </a:solidFill>
                <a:highlight>
                  <a:schemeClr val="lt1"/>
                </a:highlight>
              </a:rPr>
              <a:t> The data collected from the dogs will be processed and transferred to a cloud-based system for efficient analysis. Cloud infrastructure, such as Google Cloud AI or Microsoft Azure, will be utilized to handle the large volume of data and deploy the trained machine learning algorithm for real-time analysis of the behavioral patterns and health status of dogs.</a:t>
            </a:r>
            <a:endParaRPr sz="1500">
              <a:solidFill>
                <a:srgbClr val="111111"/>
              </a:solidFill>
              <a:highlight>
                <a:schemeClr val="lt1"/>
              </a:highlight>
            </a:endParaRPr>
          </a:p>
          <a:p>
            <a:pPr indent="-228600" lvl="0" marL="457200" rtl="0" algn="l">
              <a:lnSpc>
                <a:spcPct val="115000"/>
              </a:lnSpc>
              <a:spcBef>
                <a:spcPts val="0"/>
              </a:spcBef>
              <a:spcAft>
                <a:spcPts val="0"/>
              </a:spcAft>
              <a:buClr>
                <a:srgbClr val="111111"/>
              </a:buClr>
              <a:buSzPts val="1300"/>
              <a:buFont typeface="Roboto"/>
              <a:buNone/>
            </a:pPr>
            <a:r>
              <a:t/>
            </a:r>
            <a:endParaRPr sz="1500">
              <a:solidFill>
                <a:srgbClr val="111111"/>
              </a:solidFill>
              <a:highlight>
                <a:schemeClr val="lt1"/>
              </a:highlight>
            </a:endParaRPr>
          </a:p>
          <a:p>
            <a:pPr indent="-228600" lvl="0" marL="457200" rtl="0" algn="l">
              <a:lnSpc>
                <a:spcPct val="115000"/>
              </a:lnSpc>
              <a:spcBef>
                <a:spcPts val="0"/>
              </a:spcBef>
              <a:spcAft>
                <a:spcPts val="0"/>
              </a:spcAft>
              <a:buClr>
                <a:srgbClr val="111111"/>
              </a:buClr>
              <a:buSzPts val="1500"/>
              <a:buFont typeface="Arial"/>
              <a:buNone/>
            </a:pPr>
            <a:r>
              <a:rPr b="1" lang="en" sz="1500">
                <a:solidFill>
                  <a:srgbClr val="111111"/>
                </a:solidFill>
                <a:highlight>
                  <a:schemeClr val="lt1"/>
                </a:highlight>
              </a:rPr>
              <a:t>Alerting System:</a:t>
            </a:r>
            <a:r>
              <a:rPr lang="en" sz="1500">
                <a:solidFill>
                  <a:srgbClr val="111111"/>
                </a:solidFill>
                <a:highlight>
                  <a:schemeClr val="lt1"/>
                </a:highlight>
              </a:rPr>
              <a:t> If any outlying behavior or potential health issues are detected, an alert will be generated and sent to the pet parents via a Blynk App. The alert will prompt the pet parents to manually check the dog's condition and take appropriate action if necessary. Additionally, an ESP32 Cam module connected to a food dispenser can automate the provision of food based on the analysis of the dog's health status.</a:t>
            </a:r>
            <a:endParaRPr sz="1500">
              <a:solidFill>
                <a:srgbClr val="111111"/>
              </a:solidFill>
              <a:highlight>
                <a:schemeClr val="lt1"/>
              </a:highlight>
            </a:endParaRPr>
          </a:p>
          <a:p>
            <a:pPr indent="0" lvl="0" marL="0" rtl="0" algn="l">
              <a:spcBef>
                <a:spcPts val="1500"/>
              </a:spcBef>
              <a:spcAft>
                <a:spcPts val="0"/>
              </a:spcAft>
              <a:buNone/>
            </a:pPr>
            <a:r>
              <a:t/>
            </a:r>
            <a:endParaRPr sz="15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used</a:t>
            </a:r>
            <a:endParaRPr/>
          </a:p>
        </p:txBody>
      </p:sp>
      <p:sp>
        <p:nvSpPr>
          <p:cNvPr id="182" name="Google Shape;182;p27"/>
          <p:cNvSpPr txBox="1"/>
          <p:nvPr/>
        </p:nvSpPr>
        <p:spPr>
          <a:xfrm>
            <a:off x="539150" y="1164575"/>
            <a:ext cx="82932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ESP8266 Module</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Sound Sensor</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Non Contact Temperature Sensor MLX90614 module</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Heart rate Sensor</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Blynk Cloud App</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Arduino IDE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83" name="Google Shape;183;p27"/>
          <p:cNvPicPr preferRelativeResize="0"/>
          <p:nvPr/>
        </p:nvPicPr>
        <p:blipFill rotWithShape="1">
          <a:blip r:embed="rId3">
            <a:alphaModFix/>
          </a:blip>
          <a:srcRect b="19352" l="0" r="0" t="25807"/>
          <a:stretch/>
        </p:blipFill>
        <p:spPr>
          <a:xfrm>
            <a:off x="1056900" y="3282050"/>
            <a:ext cx="1052475" cy="1249127"/>
          </a:xfrm>
          <a:prstGeom prst="rect">
            <a:avLst/>
          </a:prstGeom>
          <a:noFill/>
          <a:ln>
            <a:noFill/>
          </a:ln>
        </p:spPr>
      </p:pic>
      <p:pic>
        <p:nvPicPr>
          <p:cNvPr id="184" name="Google Shape;184;p27"/>
          <p:cNvPicPr preferRelativeResize="0"/>
          <p:nvPr/>
        </p:nvPicPr>
        <p:blipFill>
          <a:blip r:embed="rId4">
            <a:alphaModFix/>
          </a:blip>
          <a:stretch>
            <a:fillRect/>
          </a:stretch>
        </p:blipFill>
        <p:spPr>
          <a:xfrm>
            <a:off x="3229975" y="2257100"/>
            <a:ext cx="1497150" cy="2683650"/>
          </a:xfrm>
          <a:prstGeom prst="rect">
            <a:avLst/>
          </a:prstGeom>
          <a:noFill/>
          <a:ln>
            <a:noFill/>
          </a:ln>
        </p:spPr>
      </p:pic>
      <p:pic>
        <p:nvPicPr>
          <p:cNvPr id="185" name="Google Shape;185;p27"/>
          <p:cNvPicPr preferRelativeResize="0"/>
          <p:nvPr/>
        </p:nvPicPr>
        <p:blipFill>
          <a:blip r:embed="rId5">
            <a:alphaModFix/>
          </a:blip>
          <a:stretch>
            <a:fillRect/>
          </a:stretch>
        </p:blipFill>
        <p:spPr>
          <a:xfrm>
            <a:off x="5528575" y="2931675"/>
            <a:ext cx="3031535" cy="1765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DISCUSSIONS</a:t>
            </a:r>
            <a:endParaRPr/>
          </a:p>
          <a:p>
            <a:pPr indent="0" lvl="0" marL="0" rtl="0" algn="l">
              <a:spcBef>
                <a:spcPts val="0"/>
              </a:spcBef>
              <a:spcAft>
                <a:spcPts val="0"/>
              </a:spcAft>
              <a:buNone/>
            </a:pPr>
            <a:r>
              <a:t/>
            </a:r>
            <a:endParaRPr/>
          </a:p>
        </p:txBody>
      </p:sp>
      <p:sp>
        <p:nvSpPr>
          <p:cNvPr id="191" name="Google Shape;191;p28"/>
          <p:cNvSpPr txBox="1"/>
          <p:nvPr/>
        </p:nvSpPr>
        <p:spPr>
          <a:xfrm>
            <a:off x="455900" y="1180675"/>
            <a:ext cx="8241300" cy="3658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111111"/>
              </a:buClr>
              <a:buSzPts val="1200"/>
              <a:buFont typeface="Roboto"/>
              <a:buChar char="●"/>
            </a:pPr>
            <a:r>
              <a:rPr b="1" lang="en">
                <a:solidFill>
                  <a:srgbClr val="111111"/>
                </a:solidFill>
                <a:highlight>
                  <a:schemeClr val="lt1"/>
                </a:highlight>
              </a:rPr>
              <a:t>Dataset Proposal:</a:t>
            </a:r>
            <a:r>
              <a:rPr lang="en">
                <a:solidFill>
                  <a:srgbClr val="111111"/>
                </a:solidFill>
                <a:highlight>
                  <a:schemeClr val="lt1"/>
                </a:highlight>
              </a:rPr>
              <a:t> To collect and analyze data on the day-to-day behavior of dogs, a comprehensive dataset can be designed and proposed to the scientific community. The dataset should include various data points that provide insights into a dog's physical and emotional health. These data points can include:</a:t>
            </a:r>
            <a:endParaRPr>
              <a:solidFill>
                <a:srgbClr val="111111"/>
              </a:solidFill>
              <a:highlight>
                <a:schemeClr val="lt1"/>
              </a:highlight>
            </a:endParaRPr>
          </a:p>
          <a:p>
            <a:pPr indent="-317500" lvl="0" marL="457200" rtl="0" algn="l">
              <a:lnSpc>
                <a:spcPct val="115000"/>
              </a:lnSpc>
              <a:spcBef>
                <a:spcPts val="0"/>
              </a:spcBef>
              <a:spcAft>
                <a:spcPts val="0"/>
              </a:spcAft>
              <a:buClr>
                <a:srgbClr val="111111"/>
              </a:buClr>
              <a:buSzPts val="1400"/>
              <a:buFont typeface="Arial"/>
              <a:buChar char="●"/>
            </a:pPr>
            <a:r>
              <a:rPr b="1" lang="en">
                <a:solidFill>
                  <a:srgbClr val="111111"/>
                </a:solidFill>
                <a:highlight>
                  <a:schemeClr val="lt1"/>
                </a:highlight>
              </a:rPr>
              <a:t>Heart Rate:</a:t>
            </a:r>
            <a:r>
              <a:rPr lang="en">
                <a:solidFill>
                  <a:srgbClr val="111111"/>
                </a:solidFill>
                <a:highlight>
                  <a:schemeClr val="lt1"/>
                </a:highlight>
              </a:rPr>
              <a:t> Monitor the dog's heart rate using a wearable device such as a heart rate monitor collar. Record heart rate measurements at regular intervals throughout the day.</a:t>
            </a:r>
            <a:endParaRPr>
              <a:solidFill>
                <a:srgbClr val="111111"/>
              </a:solidFill>
              <a:highlight>
                <a:schemeClr val="lt1"/>
              </a:highlight>
            </a:endParaRPr>
          </a:p>
          <a:p>
            <a:pPr indent="-317500" lvl="0" marL="457200" rtl="0" algn="l">
              <a:lnSpc>
                <a:spcPct val="115000"/>
              </a:lnSpc>
              <a:spcBef>
                <a:spcPts val="0"/>
              </a:spcBef>
              <a:spcAft>
                <a:spcPts val="0"/>
              </a:spcAft>
              <a:buClr>
                <a:srgbClr val="111111"/>
              </a:buClr>
              <a:buSzPts val="1400"/>
              <a:buFont typeface="Arial"/>
              <a:buChar char="●"/>
            </a:pPr>
            <a:r>
              <a:rPr b="1" lang="en">
                <a:solidFill>
                  <a:srgbClr val="111111"/>
                </a:solidFill>
                <a:highlight>
                  <a:schemeClr val="lt1"/>
                </a:highlight>
              </a:rPr>
              <a:t>Body Temperature:</a:t>
            </a:r>
            <a:r>
              <a:rPr lang="en">
                <a:solidFill>
                  <a:srgbClr val="111111"/>
                </a:solidFill>
                <a:highlight>
                  <a:schemeClr val="lt1"/>
                </a:highlight>
              </a:rPr>
              <a:t> Measure the dog's body temperature using a non-invasive thermometer. Take temperature readings multiple times a day and record them in the dataset.</a:t>
            </a:r>
            <a:endParaRPr>
              <a:solidFill>
                <a:srgbClr val="111111"/>
              </a:solidFill>
              <a:highlight>
                <a:schemeClr val="lt1"/>
              </a:highlight>
            </a:endParaRPr>
          </a:p>
          <a:p>
            <a:pPr indent="-317500" lvl="0" marL="457200" rtl="0" algn="l">
              <a:lnSpc>
                <a:spcPct val="115000"/>
              </a:lnSpc>
              <a:spcBef>
                <a:spcPts val="0"/>
              </a:spcBef>
              <a:spcAft>
                <a:spcPts val="0"/>
              </a:spcAft>
              <a:buClr>
                <a:srgbClr val="111111"/>
              </a:buClr>
              <a:buSzPts val="1400"/>
              <a:buFont typeface="Arial"/>
              <a:buChar char="●"/>
            </a:pPr>
            <a:r>
              <a:rPr b="1" lang="en">
                <a:solidFill>
                  <a:srgbClr val="111111"/>
                </a:solidFill>
                <a:highlight>
                  <a:schemeClr val="lt1"/>
                </a:highlight>
              </a:rPr>
              <a:t>Barking Patterns:</a:t>
            </a:r>
            <a:r>
              <a:rPr lang="en">
                <a:solidFill>
                  <a:srgbClr val="111111"/>
                </a:solidFill>
                <a:highlight>
                  <a:schemeClr val="lt1"/>
                </a:highlight>
              </a:rPr>
              <a:t> Utilize audio sensors to capture and analyze the dog's barking patterns. Differentiate between various types of barks such as alert barks, playful barks, or distressed barks.</a:t>
            </a:r>
            <a:endParaRPr>
              <a:solidFill>
                <a:srgbClr val="111111"/>
              </a:solidFill>
              <a:highlight>
                <a:schemeClr val="lt1"/>
              </a:highlight>
            </a:endParaRPr>
          </a:p>
          <a:p>
            <a:pPr indent="-317500" lvl="0" marL="457200" rtl="0" algn="l">
              <a:lnSpc>
                <a:spcPct val="115000"/>
              </a:lnSpc>
              <a:spcBef>
                <a:spcPts val="0"/>
              </a:spcBef>
              <a:spcAft>
                <a:spcPts val="0"/>
              </a:spcAft>
              <a:buClr>
                <a:srgbClr val="111111"/>
              </a:buClr>
              <a:buSzPts val="1400"/>
              <a:buFont typeface="Arial"/>
              <a:buChar char="●"/>
            </a:pPr>
            <a:r>
              <a:rPr b="1" lang="en">
                <a:solidFill>
                  <a:srgbClr val="111111"/>
                </a:solidFill>
                <a:highlight>
                  <a:schemeClr val="lt1"/>
                </a:highlight>
              </a:rPr>
              <a:t>Environment Temperature:</a:t>
            </a:r>
            <a:r>
              <a:rPr lang="en">
                <a:solidFill>
                  <a:srgbClr val="111111"/>
                </a:solidFill>
                <a:highlight>
                  <a:schemeClr val="lt1"/>
                </a:highlight>
              </a:rPr>
              <a:t> Deploy temperature sensors in the dog's living area to monitor the ambient temperature. This data point can help assess the dog's comfort and ensure a suitable environment.</a:t>
            </a:r>
            <a:endParaRPr>
              <a:solidFill>
                <a:srgbClr val="111111"/>
              </a:solidFill>
              <a:highlight>
                <a:schemeClr val="lt1"/>
              </a:highlight>
            </a:endParaRPr>
          </a:p>
          <a:p>
            <a:pPr indent="0" lvl="0" marL="0" rtl="0" algn="l">
              <a:spcBef>
                <a:spcPts val="1500"/>
              </a:spcBef>
              <a:spcAft>
                <a:spcPts val="0"/>
              </a:spcAft>
              <a:buNone/>
            </a:pPr>
            <a:r>
              <a:t/>
            </a:r>
            <a:endParaRPr sz="1600">
              <a:solidFill>
                <a:srgbClr val="111111"/>
              </a:solidFill>
              <a:highlight>
                <a:schemeClr val="lt1"/>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DISCUSSIONS</a:t>
            </a:r>
            <a:endParaRPr/>
          </a:p>
        </p:txBody>
      </p:sp>
      <p:sp>
        <p:nvSpPr>
          <p:cNvPr id="197" name="Google Shape;197;p29"/>
          <p:cNvSpPr txBox="1"/>
          <p:nvPr/>
        </p:nvSpPr>
        <p:spPr>
          <a:xfrm>
            <a:off x="455900" y="1110525"/>
            <a:ext cx="8376300" cy="368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500">
                <a:solidFill>
                  <a:srgbClr val="111111"/>
                </a:solidFill>
                <a:highlight>
                  <a:schemeClr val="lt1"/>
                </a:highlight>
              </a:rPr>
              <a:t>Additionally, other relevant information can be included, such as feeding schedules, exercise routines, and any medication administered. This dataset should be collected from a diverse range of dogs to ensure its applicability to various breeds and sizes.</a:t>
            </a:r>
            <a:endParaRPr sz="1500">
              <a:solidFill>
                <a:srgbClr val="111111"/>
              </a:solidFill>
              <a:highlight>
                <a:schemeClr val="lt1"/>
              </a:highlight>
            </a:endParaRPr>
          </a:p>
          <a:p>
            <a:pPr indent="-323850" lvl="0" marL="457200" rtl="0" algn="l">
              <a:lnSpc>
                <a:spcPct val="115000"/>
              </a:lnSpc>
              <a:spcBef>
                <a:spcPts val="1500"/>
              </a:spcBef>
              <a:spcAft>
                <a:spcPts val="0"/>
              </a:spcAft>
              <a:buClr>
                <a:srgbClr val="111111"/>
              </a:buClr>
              <a:buSzPts val="1500"/>
              <a:buFont typeface="Roboto"/>
              <a:buChar char="●"/>
            </a:pPr>
            <a:r>
              <a:rPr b="1" lang="en" sz="1500">
                <a:solidFill>
                  <a:srgbClr val="111111"/>
                </a:solidFill>
                <a:highlight>
                  <a:schemeClr val="lt1"/>
                </a:highlight>
              </a:rPr>
              <a:t>ML Algorithm for Classification:</a:t>
            </a:r>
            <a:r>
              <a:rPr lang="en" sz="1500">
                <a:solidFill>
                  <a:srgbClr val="111111"/>
                </a:solidFill>
                <a:highlight>
                  <a:schemeClr val="lt1"/>
                </a:highlight>
              </a:rPr>
              <a:t> Various machine learning algorithms can be explored to classify a dog's emotional and physical health based on the collected data. Some potential algorithms that can be considered include:</a:t>
            </a:r>
            <a:endParaRPr sz="1500">
              <a:solidFill>
                <a:srgbClr val="111111"/>
              </a:solidFill>
              <a:highlight>
                <a:schemeClr val="lt1"/>
              </a:highlight>
            </a:endParaRPr>
          </a:p>
          <a:p>
            <a:pPr indent="-323850" lvl="0" marL="457200" rtl="0" algn="l">
              <a:lnSpc>
                <a:spcPct val="115000"/>
              </a:lnSpc>
              <a:spcBef>
                <a:spcPts val="0"/>
              </a:spcBef>
              <a:spcAft>
                <a:spcPts val="0"/>
              </a:spcAft>
              <a:buClr>
                <a:srgbClr val="111111"/>
              </a:buClr>
              <a:buSzPts val="1500"/>
              <a:buFont typeface="Arial"/>
              <a:buChar char="●"/>
            </a:pPr>
            <a:r>
              <a:rPr b="1" lang="en" sz="1500">
                <a:solidFill>
                  <a:srgbClr val="111111"/>
                </a:solidFill>
                <a:highlight>
                  <a:schemeClr val="lt1"/>
                </a:highlight>
              </a:rPr>
              <a:t>Support Vector Machines (SVM):</a:t>
            </a:r>
            <a:r>
              <a:rPr lang="en" sz="1500">
                <a:solidFill>
                  <a:srgbClr val="111111"/>
                </a:solidFill>
                <a:highlight>
                  <a:schemeClr val="lt1"/>
                </a:highlight>
              </a:rPr>
              <a:t> SVMs can be trained using the dataset to classify dogs into different health categories based on the provided data points.</a:t>
            </a:r>
            <a:endParaRPr sz="1500">
              <a:solidFill>
                <a:srgbClr val="111111"/>
              </a:solidFill>
              <a:highlight>
                <a:schemeClr val="lt1"/>
              </a:highlight>
            </a:endParaRPr>
          </a:p>
          <a:p>
            <a:pPr indent="-323850" lvl="0" marL="457200" rtl="0" algn="l">
              <a:lnSpc>
                <a:spcPct val="115000"/>
              </a:lnSpc>
              <a:spcBef>
                <a:spcPts val="0"/>
              </a:spcBef>
              <a:spcAft>
                <a:spcPts val="0"/>
              </a:spcAft>
              <a:buClr>
                <a:srgbClr val="111111"/>
              </a:buClr>
              <a:buSzPts val="1500"/>
              <a:buFont typeface="Arial"/>
              <a:buChar char="●"/>
            </a:pPr>
            <a:r>
              <a:rPr b="1" lang="en" sz="1500">
                <a:solidFill>
                  <a:srgbClr val="111111"/>
                </a:solidFill>
                <a:highlight>
                  <a:schemeClr val="lt1"/>
                </a:highlight>
              </a:rPr>
              <a:t>Random Forest:</a:t>
            </a:r>
            <a:r>
              <a:rPr lang="en" sz="1500">
                <a:solidFill>
                  <a:srgbClr val="111111"/>
                </a:solidFill>
                <a:highlight>
                  <a:schemeClr val="lt1"/>
                </a:highlight>
              </a:rPr>
              <a:t> This ensemble learning algorithm can be used to classify the health status of dogs by building multiple decision trees and combining their outputs.</a:t>
            </a:r>
            <a:endParaRPr sz="1500">
              <a:solidFill>
                <a:srgbClr val="111111"/>
              </a:solidFill>
              <a:highlight>
                <a:schemeClr val="lt1"/>
              </a:highlight>
            </a:endParaRPr>
          </a:p>
          <a:p>
            <a:pPr indent="-323850" lvl="0" marL="457200" rtl="0" algn="l">
              <a:lnSpc>
                <a:spcPct val="115000"/>
              </a:lnSpc>
              <a:spcBef>
                <a:spcPts val="0"/>
              </a:spcBef>
              <a:spcAft>
                <a:spcPts val="0"/>
              </a:spcAft>
              <a:buClr>
                <a:srgbClr val="111111"/>
              </a:buClr>
              <a:buSzPts val="1500"/>
              <a:buFont typeface="Arial"/>
              <a:buChar char="●"/>
            </a:pPr>
            <a:r>
              <a:rPr b="1" lang="en" sz="1500">
                <a:solidFill>
                  <a:srgbClr val="111111"/>
                </a:solidFill>
                <a:highlight>
                  <a:schemeClr val="lt1"/>
                </a:highlight>
              </a:rPr>
              <a:t>Neural Networks:</a:t>
            </a:r>
            <a:r>
              <a:rPr lang="en" sz="1500">
                <a:solidFill>
                  <a:srgbClr val="111111"/>
                </a:solidFill>
                <a:highlight>
                  <a:schemeClr val="lt1"/>
                </a:highlight>
              </a:rPr>
              <a:t> Deep learning models such as convolutional neural networks (CNNs) or recurrent neural networks (RNNs) can be employed to classify dogs' health based on sequential data or image-based inputs.</a:t>
            </a:r>
            <a:endParaRPr sz="1500">
              <a:solidFill>
                <a:srgbClr val="111111"/>
              </a:solidFill>
              <a:highlight>
                <a:schemeClr val="lt1"/>
              </a:highlight>
            </a:endParaRPr>
          </a:p>
          <a:p>
            <a:pPr indent="0" lvl="0" marL="0" rtl="0" algn="l">
              <a:spcBef>
                <a:spcPts val="1500"/>
              </a:spcBef>
              <a:spcAft>
                <a:spcPts val="0"/>
              </a:spcAft>
              <a:buNone/>
            </a:pPr>
            <a:r>
              <a:t/>
            </a:r>
            <a:endParaRPr sz="1500">
              <a:solidFill>
                <a:srgbClr val="111111"/>
              </a:solidFill>
              <a:highlight>
                <a:schemeClr val="lt1"/>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DISCUSSIONS</a:t>
            </a:r>
            <a:endParaRPr/>
          </a:p>
          <a:p>
            <a:pPr indent="0" lvl="0" marL="0" rtl="0" algn="l">
              <a:spcBef>
                <a:spcPts val="0"/>
              </a:spcBef>
              <a:spcAft>
                <a:spcPts val="0"/>
              </a:spcAft>
              <a:buNone/>
            </a:pPr>
            <a:r>
              <a:t/>
            </a:r>
            <a:endParaRPr/>
          </a:p>
        </p:txBody>
      </p:sp>
      <p:sp>
        <p:nvSpPr>
          <p:cNvPr id="203" name="Google Shape;203;p30"/>
          <p:cNvSpPr txBox="1"/>
          <p:nvPr/>
        </p:nvSpPr>
        <p:spPr>
          <a:xfrm>
            <a:off x="420825" y="1122225"/>
            <a:ext cx="8411400" cy="349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600">
                <a:solidFill>
                  <a:srgbClr val="111111"/>
                </a:solidFill>
                <a:highlight>
                  <a:schemeClr val="lt1"/>
                </a:highlight>
              </a:rPr>
              <a:t>The choice of algorithm depends on the nature of the data, available computing resources, and the desired performance. It may be necessary to experiment with different algorithms and compare their results to determine the most suitable approach.</a:t>
            </a:r>
            <a:endParaRPr sz="1600">
              <a:solidFill>
                <a:srgbClr val="111111"/>
              </a:solidFill>
              <a:highlight>
                <a:schemeClr val="lt1"/>
              </a:highlight>
            </a:endParaRPr>
          </a:p>
          <a:p>
            <a:pPr indent="-228600" lvl="0" marL="457200" rtl="0" algn="l">
              <a:lnSpc>
                <a:spcPct val="115000"/>
              </a:lnSpc>
              <a:spcBef>
                <a:spcPts val="1500"/>
              </a:spcBef>
              <a:spcAft>
                <a:spcPts val="0"/>
              </a:spcAft>
              <a:buClr>
                <a:srgbClr val="111111"/>
              </a:buClr>
              <a:buSzPts val="1600"/>
              <a:buFont typeface="Arial"/>
              <a:buNone/>
            </a:pPr>
            <a:r>
              <a:rPr b="1" lang="en" sz="1600">
                <a:solidFill>
                  <a:srgbClr val="111111"/>
                </a:solidFill>
                <a:highlight>
                  <a:schemeClr val="lt1"/>
                </a:highlight>
              </a:rPr>
              <a:t>Data Processing and Cloud Analysis:</a:t>
            </a:r>
            <a:r>
              <a:rPr lang="en" sz="1600">
                <a:solidFill>
                  <a:srgbClr val="111111"/>
                </a:solidFill>
                <a:highlight>
                  <a:schemeClr val="lt1"/>
                </a:highlight>
              </a:rPr>
              <a:t> Once the data is collected, it needs to be processed and transferred to a cloud-based system for analysis. Preprocessing steps may include data cleaning, normalization, and feature extraction. The processed data can then be sent to the cloud infrastructure where the ML algorithm is deployed.</a:t>
            </a:r>
            <a:endParaRPr sz="1600">
              <a:solidFill>
                <a:srgbClr val="111111"/>
              </a:solidFill>
              <a:highlight>
                <a:schemeClr val="lt1"/>
              </a:highlight>
            </a:endParaRPr>
          </a:p>
          <a:p>
            <a:pPr indent="0" lvl="0" marL="0" rtl="0" algn="l">
              <a:lnSpc>
                <a:spcPct val="115000"/>
              </a:lnSpc>
              <a:spcBef>
                <a:spcPts val="1500"/>
              </a:spcBef>
              <a:spcAft>
                <a:spcPts val="0"/>
              </a:spcAft>
              <a:buNone/>
            </a:pPr>
            <a:r>
              <a:rPr lang="en" sz="1600">
                <a:solidFill>
                  <a:srgbClr val="111111"/>
                </a:solidFill>
                <a:highlight>
                  <a:schemeClr val="lt1"/>
                </a:highlight>
              </a:rPr>
              <a:t>Cloud-based ML platforms such as </a:t>
            </a:r>
            <a:r>
              <a:rPr b="1" lang="en" sz="1600">
                <a:solidFill>
                  <a:srgbClr val="111111"/>
                </a:solidFill>
                <a:highlight>
                  <a:schemeClr val="lt1"/>
                </a:highlight>
              </a:rPr>
              <a:t>Google Cloud AI, Microsoft Azure, or Amazon AWS</a:t>
            </a:r>
            <a:r>
              <a:rPr lang="en" sz="1600">
                <a:solidFill>
                  <a:srgbClr val="111111"/>
                </a:solidFill>
                <a:highlight>
                  <a:schemeClr val="lt1"/>
                </a:highlight>
              </a:rPr>
              <a:t> can be utilized for scalability and efficient analysis. These platforms provide services like data storage, distributed computing, and ML model deployment, making it easier to process and analyze large volumes of data.</a:t>
            </a:r>
            <a:endParaRPr sz="1600">
              <a:solidFill>
                <a:srgbClr val="111111"/>
              </a:solidFill>
              <a:highlight>
                <a:schemeClr val="lt1"/>
              </a:highlight>
            </a:endParaRPr>
          </a:p>
          <a:p>
            <a:pPr indent="0" lvl="0" marL="0" rtl="0" algn="l">
              <a:spcBef>
                <a:spcPts val="1500"/>
              </a:spcBef>
              <a:spcAft>
                <a:spcPts val="0"/>
              </a:spcAft>
              <a:buNone/>
            </a:pPr>
            <a:r>
              <a:t/>
            </a:r>
            <a:endParaRPr sz="1600">
              <a:solidFill>
                <a:srgbClr val="111111"/>
              </a:solidFill>
              <a:highlight>
                <a:schemeClr val="lt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DISCUSSIONS</a:t>
            </a:r>
            <a:endParaRPr/>
          </a:p>
          <a:p>
            <a:pPr indent="0" lvl="0" marL="0" rtl="0" algn="l">
              <a:spcBef>
                <a:spcPts val="0"/>
              </a:spcBef>
              <a:spcAft>
                <a:spcPts val="0"/>
              </a:spcAft>
              <a:buNone/>
            </a:pPr>
            <a:r>
              <a:t/>
            </a:r>
            <a:endParaRPr/>
          </a:p>
        </p:txBody>
      </p:sp>
      <p:sp>
        <p:nvSpPr>
          <p:cNvPr id="209" name="Google Shape;209;p31"/>
          <p:cNvSpPr txBox="1"/>
          <p:nvPr/>
        </p:nvSpPr>
        <p:spPr>
          <a:xfrm>
            <a:off x="490975" y="1320950"/>
            <a:ext cx="8652900" cy="3530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500"/>
              </a:spcBef>
              <a:spcAft>
                <a:spcPts val="0"/>
              </a:spcAft>
              <a:buClr>
                <a:srgbClr val="111111"/>
              </a:buClr>
              <a:buSzPts val="1700"/>
              <a:buChar char="●"/>
            </a:pPr>
            <a:r>
              <a:rPr b="1" lang="en" sz="1700">
                <a:solidFill>
                  <a:srgbClr val="111111"/>
                </a:solidFill>
                <a:highlight>
                  <a:schemeClr val="lt1"/>
                </a:highlight>
              </a:rPr>
              <a:t>Monitoring and Alerting:</a:t>
            </a:r>
            <a:r>
              <a:rPr lang="en" sz="1700">
                <a:solidFill>
                  <a:srgbClr val="111111"/>
                </a:solidFill>
                <a:highlight>
                  <a:schemeClr val="lt1"/>
                </a:highlight>
              </a:rPr>
              <a:t> The ML algorithm deployed on the cloud can continuously analyze the behavioral patterns and health status of the dogs. If any outlying behavior or potential health issues are detected, an alert can be generated to notify the pet parents.</a:t>
            </a:r>
            <a:endParaRPr sz="1700">
              <a:solidFill>
                <a:srgbClr val="111111"/>
              </a:solidFill>
              <a:highlight>
                <a:schemeClr val="lt1"/>
              </a:highlight>
            </a:endParaRPr>
          </a:p>
          <a:p>
            <a:pPr indent="-336550" lvl="0" marL="457200" rtl="0" algn="l">
              <a:lnSpc>
                <a:spcPct val="115000"/>
              </a:lnSpc>
              <a:spcBef>
                <a:spcPts val="0"/>
              </a:spcBef>
              <a:spcAft>
                <a:spcPts val="0"/>
              </a:spcAft>
              <a:buClr>
                <a:srgbClr val="111111"/>
              </a:buClr>
              <a:buSzPts val="1700"/>
              <a:buChar char="●"/>
            </a:pPr>
            <a:r>
              <a:rPr lang="en" sz="1700">
                <a:solidFill>
                  <a:srgbClr val="111111"/>
                </a:solidFill>
                <a:highlight>
                  <a:schemeClr val="lt1"/>
                </a:highlight>
              </a:rPr>
              <a:t>One possible method of alerting is by using the Blynk App, which can be integrated with the cloud system. The app can send real-time notifications to the pet parents' smartphones, alerting them to check the condition of their dog manually. </a:t>
            </a:r>
            <a:endParaRPr sz="1700">
              <a:solidFill>
                <a:srgbClr val="111111"/>
              </a:solidFill>
              <a:highlight>
                <a:schemeClr val="lt1"/>
              </a:highlight>
            </a:endParaRPr>
          </a:p>
          <a:p>
            <a:pPr indent="-336550" lvl="0" marL="457200" rtl="0" algn="l">
              <a:lnSpc>
                <a:spcPct val="115000"/>
              </a:lnSpc>
              <a:spcBef>
                <a:spcPts val="0"/>
              </a:spcBef>
              <a:spcAft>
                <a:spcPts val="0"/>
              </a:spcAft>
              <a:buClr>
                <a:srgbClr val="111111"/>
              </a:buClr>
              <a:buSzPts val="1700"/>
              <a:buChar char="●"/>
            </a:pPr>
            <a:r>
              <a:rPr lang="en" sz="1700">
                <a:solidFill>
                  <a:srgbClr val="111111"/>
                </a:solidFill>
                <a:highlight>
                  <a:schemeClr val="lt1"/>
                </a:highlight>
              </a:rPr>
              <a:t>Additionally, an ESP32 Cam module connected to a food dispenser can be utilized to automate the process of providing food to the dog based on the analysis of the health status.</a:t>
            </a:r>
            <a:endParaRPr sz="1700">
              <a:solidFill>
                <a:srgbClr val="111111"/>
              </a:solidFill>
              <a:highlight>
                <a:schemeClr val="lt1"/>
              </a:highlight>
            </a:endParaRPr>
          </a:p>
          <a:p>
            <a:pPr indent="0" lvl="0" marL="0" rtl="0" algn="l">
              <a:lnSpc>
                <a:spcPct val="115000"/>
              </a:lnSpc>
              <a:spcBef>
                <a:spcPts val="1500"/>
              </a:spcBef>
              <a:spcAft>
                <a:spcPts val="0"/>
              </a:spcAft>
              <a:buNone/>
            </a:pPr>
            <a:r>
              <a:t/>
            </a:r>
            <a:endParaRPr sz="1700">
              <a:solidFill>
                <a:srgbClr val="111111"/>
              </a:solidFill>
              <a:highlight>
                <a:schemeClr val="lt1"/>
              </a:highlight>
            </a:endParaRPr>
          </a:p>
          <a:p>
            <a:pPr indent="0" lvl="0" marL="0" rtl="0" algn="l">
              <a:spcBef>
                <a:spcPts val="0"/>
              </a:spcBef>
              <a:spcAft>
                <a:spcPts val="0"/>
              </a:spcAft>
              <a:buNone/>
            </a:pPr>
            <a:r>
              <a:t/>
            </a:r>
            <a:endParaRPr sz="1700">
              <a:solidFill>
                <a:srgbClr val="111111"/>
              </a:solidFill>
              <a:highlight>
                <a:schemeClr val="lt1"/>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grpSp>
        <p:nvGrpSpPr>
          <p:cNvPr id="92" name="Google Shape;92;p14"/>
          <p:cNvGrpSpPr/>
          <p:nvPr/>
        </p:nvGrpSpPr>
        <p:grpSpPr>
          <a:xfrm>
            <a:off x="430181" y="1304875"/>
            <a:ext cx="6242908" cy="3416400"/>
            <a:chOff x="431925" y="1304875"/>
            <a:chExt cx="2628925" cy="3416400"/>
          </a:xfrm>
        </p:grpSpPr>
        <p:sp>
          <p:nvSpPr>
            <p:cNvPr id="93" name="Google Shape;93;p14"/>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Abstract</a:t>
              </a:r>
              <a:endParaRPr/>
            </a:p>
            <a:p>
              <a:pPr indent="-317500" lvl="0" marL="457200" rtl="0" algn="l">
                <a:spcBef>
                  <a:spcPts val="0"/>
                </a:spcBef>
                <a:spcAft>
                  <a:spcPts val="0"/>
                </a:spcAft>
                <a:buSzPts val="1400"/>
                <a:buChar char="●"/>
              </a:pPr>
              <a:r>
                <a:rPr lang="en"/>
                <a:t>Background</a:t>
              </a:r>
              <a:endParaRPr/>
            </a:p>
            <a:p>
              <a:pPr indent="-317500" lvl="0" marL="457200" rtl="0" algn="l">
                <a:spcBef>
                  <a:spcPts val="0"/>
                </a:spcBef>
                <a:spcAft>
                  <a:spcPts val="0"/>
                </a:spcAft>
                <a:buSzPts val="1400"/>
                <a:buChar char="●"/>
              </a:pPr>
              <a:r>
                <a:rPr lang="en"/>
                <a:t>Literature Survey</a:t>
              </a:r>
              <a:endParaRPr/>
            </a:p>
            <a:p>
              <a:pPr indent="-317500" lvl="0" marL="457200" rtl="0" algn="l">
                <a:spcBef>
                  <a:spcPts val="0"/>
                </a:spcBef>
                <a:spcAft>
                  <a:spcPts val="0"/>
                </a:spcAft>
                <a:buSzPts val="1400"/>
                <a:buChar char="●"/>
              </a:pPr>
              <a:r>
                <a:rPr lang="en"/>
                <a:t>Problem Description</a:t>
              </a:r>
              <a:endParaRPr/>
            </a:p>
            <a:p>
              <a:pPr indent="-317500" lvl="0" marL="457200" rtl="0" algn="l">
                <a:spcBef>
                  <a:spcPts val="0"/>
                </a:spcBef>
                <a:spcAft>
                  <a:spcPts val="0"/>
                </a:spcAft>
                <a:buSzPts val="1400"/>
                <a:buChar char="●"/>
              </a:pPr>
              <a:r>
                <a:rPr lang="en"/>
                <a:t>Research Gap and Proposed Solution</a:t>
              </a:r>
              <a:endParaRPr/>
            </a:p>
            <a:p>
              <a:pPr indent="-317500" lvl="0" marL="457200" rtl="0" algn="l">
                <a:spcBef>
                  <a:spcPts val="0"/>
                </a:spcBef>
                <a:spcAft>
                  <a:spcPts val="0"/>
                </a:spcAft>
                <a:buSzPts val="1400"/>
                <a:buChar char="●"/>
              </a:pPr>
              <a:r>
                <a:rPr lang="en"/>
                <a:t>Tools</a:t>
              </a:r>
              <a:endParaRPr/>
            </a:p>
            <a:p>
              <a:pPr indent="-317500" lvl="0" marL="457200" rtl="0" algn="l">
                <a:spcBef>
                  <a:spcPts val="0"/>
                </a:spcBef>
                <a:spcAft>
                  <a:spcPts val="0"/>
                </a:spcAft>
                <a:buSzPts val="1400"/>
                <a:buChar char="●"/>
              </a:pPr>
              <a:r>
                <a:rPr lang="en"/>
                <a:t>Results and Discussions</a:t>
              </a:r>
              <a:endParaRPr/>
            </a:p>
            <a:p>
              <a:pPr indent="-317500" lvl="0" marL="457200" rtl="0" algn="l">
                <a:spcBef>
                  <a:spcPts val="0"/>
                </a:spcBef>
                <a:spcAft>
                  <a:spcPts val="0"/>
                </a:spcAft>
                <a:buSzPts val="1400"/>
                <a:buChar char="●"/>
              </a:pPr>
              <a:r>
                <a:rPr lang="en"/>
                <a:t>References</a:t>
              </a:r>
              <a:endParaRPr/>
            </a:p>
          </p:txBody>
        </p:sp>
      </p:grpSp>
      <p:sp>
        <p:nvSpPr>
          <p:cNvPr id="95" name="Google Shape;95;p14"/>
          <p:cNvSpPr txBox="1"/>
          <p:nvPr>
            <p:ph idx="4294967295" type="body"/>
          </p:nvPr>
        </p:nvSpPr>
        <p:spPr>
          <a:xfrm>
            <a:off x="43017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TOPIC</a:t>
            </a:r>
            <a:endParaRPr>
              <a:solidFill>
                <a:schemeClr val="lt1"/>
              </a:solidFill>
            </a:endParaRPr>
          </a:p>
        </p:txBody>
      </p:sp>
      <p:grpSp>
        <p:nvGrpSpPr>
          <p:cNvPr id="96" name="Google Shape;96;p14"/>
          <p:cNvGrpSpPr/>
          <p:nvPr/>
        </p:nvGrpSpPr>
        <p:grpSpPr>
          <a:xfrm>
            <a:off x="6675024" y="1304875"/>
            <a:ext cx="2157334" cy="3416400"/>
            <a:chOff x="6212550" y="1304875"/>
            <a:chExt cx="2632500" cy="3416400"/>
          </a:xfrm>
        </p:grpSpPr>
        <p:sp>
          <p:nvSpPr>
            <p:cNvPr id="97" name="Google Shape;97;p14"/>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4"/>
          <p:cNvSpPr txBox="1"/>
          <p:nvPr>
            <p:ph idx="4294967295" type="body"/>
          </p:nvPr>
        </p:nvSpPr>
        <p:spPr>
          <a:xfrm>
            <a:off x="6675025" y="1304875"/>
            <a:ext cx="20919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Page No</a:t>
            </a:r>
            <a:endParaRPr>
              <a:solidFill>
                <a:schemeClr val="lt1"/>
              </a:solidFill>
            </a:endParaRPr>
          </a:p>
        </p:txBody>
      </p:sp>
      <p:sp>
        <p:nvSpPr>
          <p:cNvPr id="100" name="Google Shape;100;p14"/>
          <p:cNvSpPr txBox="1"/>
          <p:nvPr/>
        </p:nvSpPr>
        <p:spPr>
          <a:xfrm>
            <a:off x="6772275" y="1947175"/>
            <a:ext cx="1994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PG 3</a:t>
            </a:r>
            <a:endParaRPr/>
          </a:p>
          <a:p>
            <a:pPr indent="0" lvl="0" marL="0" rtl="0" algn="l">
              <a:spcBef>
                <a:spcPts val="0"/>
              </a:spcBef>
              <a:spcAft>
                <a:spcPts val="0"/>
              </a:spcAft>
              <a:buNone/>
            </a:pPr>
            <a:r>
              <a:rPr lang="en"/>
              <a:t>PG 4</a:t>
            </a:r>
            <a:endParaRPr/>
          </a:p>
          <a:p>
            <a:pPr indent="0" lvl="0" marL="0" rtl="0" algn="l">
              <a:spcBef>
                <a:spcPts val="0"/>
              </a:spcBef>
              <a:spcAft>
                <a:spcPts val="0"/>
              </a:spcAft>
              <a:buNone/>
            </a:pPr>
            <a:r>
              <a:rPr lang="en"/>
              <a:t>PG 5 - 9</a:t>
            </a:r>
            <a:endParaRPr/>
          </a:p>
          <a:p>
            <a:pPr indent="0" lvl="0" marL="0" rtl="0" algn="l">
              <a:spcBef>
                <a:spcPts val="0"/>
              </a:spcBef>
              <a:spcAft>
                <a:spcPts val="0"/>
              </a:spcAft>
              <a:buNone/>
            </a:pPr>
            <a:r>
              <a:rPr lang="en"/>
              <a:t>PG 10</a:t>
            </a:r>
            <a:endParaRPr/>
          </a:p>
          <a:p>
            <a:pPr indent="0" lvl="0" marL="0" rtl="0" algn="l">
              <a:spcBef>
                <a:spcPts val="0"/>
              </a:spcBef>
              <a:spcAft>
                <a:spcPts val="0"/>
              </a:spcAft>
              <a:buNone/>
            </a:pPr>
            <a:r>
              <a:rPr lang="en"/>
              <a:t>PG 11</a:t>
            </a:r>
            <a:endParaRPr/>
          </a:p>
          <a:p>
            <a:pPr indent="0" lvl="0" marL="0" rtl="0" algn="l">
              <a:spcBef>
                <a:spcPts val="0"/>
              </a:spcBef>
              <a:spcAft>
                <a:spcPts val="0"/>
              </a:spcAft>
              <a:buNone/>
            </a:pPr>
            <a:r>
              <a:rPr lang="en"/>
              <a:t>PG 15</a:t>
            </a:r>
            <a:endParaRPr/>
          </a:p>
          <a:p>
            <a:pPr indent="0" lvl="0" marL="0" rtl="0" algn="l">
              <a:spcBef>
                <a:spcPts val="0"/>
              </a:spcBef>
              <a:spcAft>
                <a:spcPts val="0"/>
              </a:spcAft>
              <a:buNone/>
            </a:pPr>
            <a:r>
              <a:rPr lang="en"/>
              <a:t>PG 16 - 20</a:t>
            </a:r>
            <a:endParaRPr/>
          </a:p>
          <a:p>
            <a:pPr indent="0" lvl="0" marL="0" rtl="0" algn="l">
              <a:spcBef>
                <a:spcPts val="0"/>
              </a:spcBef>
              <a:spcAft>
                <a:spcPts val="0"/>
              </a:spcAft>
              <a:buNone/>
            </a:pPr>
            <a:r>
              <a:rPr lang="en"/>
              <a:t>PG 21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2"/>
          <p:cNvPicPr preferRelativeResize="0"/>
          <p:nvPr/>
        </p:nvPicPr>
        <p:blipFill>
          <a:blip r:embed="rId3">
            <a:alphaModFix/>
          </a:blip>
          <a:stretch>
            <a:fillRect/>
          </a:stretch>
        </p:blipFill>
        <p:spPr>
          <a:xfrm>
            <a:off x="152400" y="1347400"/>
            <a:ext cx="8839199" cy="2448697"/>
          </a:xfrm>
          <a:prstGeom prst="rect">
            <a:avLst/>
          </a:prstGeom>
          <a:noFill/>
          <a:ln>
            <a:noFill/>
          </a:ln>
        </p:spPr>
      </p:pic>
      <p:sp>
        <p:nvSpPr>
          <p:cNvPr id="215" name="Google Shape;215;p32"/>
          <p:cNvSpPr txBox="1"/>
          <p:nvPr/>
        </p:nvSpPr>
        <p:spPr>
          <a:xfrm>
            <a:off x="1322625" y="293925"/>
            <a:ext cx="6821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dk1"/>
                </a:solidFill>
                <a:latin typeface="Roboto"/>
                <a:ea typeface="Roboto"/>
                <a:cs typeface="Roboto"/>
                <a:sym typeface="Roboto"/>
              </a:rPr>
              <a:t>BLOCK DIAGRAM OF PROPOSED SOLUTION</a:t>
            </a:r>
            <a:endParaRPr sz="2300">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100" u="sng">
                <a:solidFill>
                  <a:srgbClr val="000000"/>
                </a:solidFill>
                <a:latin typeface="Times New Roman"/>
                <a:ea typeface="Times New Roman"/>
                <a:cs typeface="Times New Roman"/>
                <a:sym typeface="Times New Roman"/>
              </a:rPr>
              <a:t>REFERENCES</a:t>
            </a:r>
            <a:endParaRPr b="1" sz="2100" u="sng">
              <a:solidFill>
                <a:srgbClr val="000000"/>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000000"/>
              </a:buClr>
              <a:buSzPts val="1700"/>
              <a:buFont typeface="Times New Roman"/>
              <a:buAutoNum type="arabicPeriod"/>
            </a:pPr>
            <a:r>
              <a:rPr i="1" lang="en" sz="1700">
                <a:solidFill>
                  <a:srgbClr val="000000"/>
                </a:solidFill>
                <a:latin typeface="Times New Roman"/>
                <a:ea typeface="Times New Roman"/>
                <a:cs typeface="Times New Roman"/>
                <a:sym typeface="Times New Roman"/>
              </a:rPr>
              <a:t>CHUNG-MING OWN! CHENG-YA IENG2 JING-RAN ZHANG3 WEN-YUAN YUAN' SHANG-CHUN ISAIs Department of Computer and Communication Engineering, st. John's University, Taiwan 62107, R.0.c. </a:t>
            </a:r>
            <a:endParaRPr i="1" sz="1700">
              <a:solidFill>
                <a:srgbClr val="000000"/>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000000"/>
              </a:buClr>
              <a:buSzPts val="1700"/>
              <a:buFont typeface="Times New Roman"/>
              <a:buAutoNum type="arabicPeriod"/>
            </a:pPr>
            <a:r>
              <a:rPr i="1" lang="en" sz="1700">
                <a:solidFill>
                  <a:srgbClr val="000000"/>
                </a:solidFill>
                <a:latin typeface="Times New Roman"/>
                <a:ea typeface="Times New Roman"/>
                <a:cs typeface="Times New Roman"/>
                <a:sym typeface="Times New Roman"/>
              </a:rPr>
              <a:t>Development of IoT Based Smart Animal Health Monitoring System using Raspberry Pi Seema Kumaria , Dr. Sumit Kumar Yadavb aStudent, Department of Electronics, IGDTUW, Delhi-110006, India bAssistant Professor, Department of Computer Science, IGDTUW, Delhi-110006, India</a:t>
            </a:r>
            <a:endParaRPr i="1" sz="1700">
              <a:solidFill>
                <a:srgbClr val="000000"/>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000000"/>
              </a:buClr>
              <a:buSzPts val="1700"/>
              <a:buFont typeface="Times New Roman"/>
              <a:buAutoNum type="arabicPeriod"/>
            </a:pPr>
            <a:r>
              <a:rPr i="1" lang="en" sz="1700">
                <a:solidFill>
                  <a:srgbClr val="000000"/>
                </a:solidFill>
                <a:latin typeface="Times New Roman"/>
                <a:ea typeface="Times New Roman"/>
                <a:cs typeface="Times New Roman"/>
                <a:sym typeface="Times New Roman"/>
              </a:rPr>
              <a:t>Internet of Things: Real-Time Pet Monitoring System Gowri Rao Kotekar1, Pranith S Kanchan2, Sharath Kumar3, U Nishchinta4</a:t>
            </a:r>
            <a:endParaRPr i="1" sz="1700">
              <a:solidFill>
                <a:srgbClr val="000000"/>
              </a:solidFill>
              <a:latin typeface="Times New Roman"/>
              <a:ea typeface="Times New Roman"/>
              <a:cs typeface="Times New Roman"/>
              <a:sym typeface="Times New Roman"/>
            </a:endParaRPr>
          </a:p>
          <a:p>
            <a:pPr indent="-336550" lvl="0" marL="457200" rtl="0" algn="l">
              <a:lnSpc>
                <a:spcPct val="120000"/>
              </a:lnSpc>
              <a:spcBef>
                <a:spcPts val="0"/>
              </a:spcBef>
              <a:spcAft>
                <a:spcPts val="0"/>
              </a:spcAft>
              <a:buClr>
                <a:srgbClr val="000000"/>
              </a:buClr>
              <a:buSzPts val="1700"/>
              <a:buFont typeface="Times New Roman"/>
              <a:buAutoNum type="arabicPeriod"/>
            </a:pPr>
            <a:r>
              <a:rPr i="1" lang="en" sz="1700">
                <a:solidFill>
                  <a:srgbClr val="111111"/>
                </a:solidFill>
                <a:latin typeface="Times New Roman"/>
                <a:ea typeface="Times New Roman"/>
                <a:cs typeface="Times New Roman"/>
                <a:sym typeface="Times New Roman"/>
              </a:rPr>
              <a:t>Machine Learning Models for Determining Pet Health Condition ASCC 2022, Ravi Ghimire, Pusan National University.</a:t>
            </a:r>
            <a:endParaRPr i="1" sz="1700">
              <a:solidFill>
                <a:srgbClr val="111111"/>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000000"/>
              </a:buClr>
              <a:buSzPts val="1700"/>
              <a:buFont typeface="Times New Roman"/>
              <a:buAutoNum type="arabicPeriod"/>
            </a:pPr>
            <a:r>
              <a:rPr i="1" lang="en" sz="1700">
                <a:solidFill>
                  <a:srgbClr val="000000"/>
                </a:solidFill>
                <a:latin typeface="Times New Roman"/>
                <a:ea typeface="Times New Roman"/>
                <a:cs typeface="Times New Roman"/>
                <a:sym typeface="Times New Roman"/>
              </a:rPr>
              <a:t>Integration of animal tracking and health monitoring systems K Saputra, L Kamelia* and E A Zaki Electrical Engineering Department, Faculty of Science and Technology, UIN Sunan Gunung Djati Bandung, Jl. A.H Nasution 105, Bandung, Indonesia</a:t>
            </a:r>
            <a:endParaRPr i="1" sz="17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a:t>
            </a:r>
            <a:endParaRPr/>
          </a:p>
        </p:txBody>
      </p:sp>
      <p:sp>
        <p:nvSpPr>
          <p:cNvPr id="106" name="Google Shape;106;p15"/>
          <p:cNvSpPr txBox="1"/>
          <p:nvPr/>
        </p:nvSpPr>
        <p:spPr>
          <a:xfrm>
            <a:off x="409950" y="1183400"/>
            <a:ext cx="84222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oboto"/>
                <a:ea typeface="Roboto"/>
                <a:cs typeface="Roboto"/>
                <a:sym typeface="Roboto"/>
              </a:rPr>
              <a:t>With dogs becoming more and more popular as companions, there is an increasing need to address worries about their safety and well-being, especially when they are left unattended. The ESP8266 microcontroller, MLX90614 infrared sensor, sound sensor module, and heartbeat sensor are used in this paper's IoT-based pet monitoring system to monitor the environment of pets, identify signs of distress, and assure their general health and safety. By utilising the potential of IoT technology and different sensors, this system aims to give pet owners a complete solution for remotely monitoring and caring for their animals.</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p:txBody>
      </p:sp>
      <p:pic>
        <p:nvPicPr>
          <p:cNvPr id="107" name="Google Shape;107;p15"/>
          <p:cNvPicPr preferRelativeResize="0"/>
          <p:nvPr/>
        </p:nvPicPr>
        <p:blipFill>
          <a:blip r:embed="rId3">
            <a:alphaModFix/>
          </a:blip>
          <a:stretch>
            <a:fillRect/>
          </a:stretch>
        </p:blipFill>
        <p:spPr>
          <a:xfrm>
            <a:off x="1268475" y="3460450"/>
            <a:ext cx="2034224" cy="1545575"/>
          </a:xfrm>
          <a:prstGeom prst="rect">
            <a:avLst/>
          </a:prstGeom>
          <a:noFill/>
          <a:ln cap="flat" cmpd="sng" w="19050">
            <a:solidFill>
              <a:schemeClr val="dk2"/>
            </a:solidFill>
            <a:prstDash val="solid"/>
            <a:round/>
            <a:headEnd len="sm" w="sm" type="none"/>
            <a:tailEnd len="sm" w="sm" type="none"/>
          </a:ln>
        </p:spPr>
      </p:pic>
      <p:pic>
        <p:nvPicPr>
          <p:cNvPr id="108" name="Google Shape;108;p15"/>
          <p:cNvPicPr preferRelativeResize="0"/>
          <p:nvPr/>
        </p:nvPicPr>
        <p:blipFill>
          <a:blip r:embed="rId4">
            <a:alphaModFix/>
          </a:blip>
          <a:stretch>
            <a:fillRect/>
          </a:stretch>
        </p:blipFill>
        <p:spPr>
          <a:xfrm>
            <a:off x="4736597" y="3413300"/>
            <a:ext cx="3131103" cy="16398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pic>
        <p:nvPicPr>
          <p:cNvPr id="114" name="Google Shape;114;p16"/>
          <p:cNvPicPr preferRelativeResize="0"/>
          <p:nvPr/>
        </p:nvPicPr>
        <p:blipFill>
          <a:blip r:embed="rId3">
            <a:alphaModFix/>
          </a:blip>
          <a:stretch>
            <a:fillRect/>
          </a:stretch>
        </p:blipFill>
        <p:spPr>
          <a:xfrm>
            <a:off x="2924588" y="2835175"/>
            <a:ext cx="3133119" cy="1949100"/>
          </a:xfrm>
          <a:prstGeom prst="rect">
            <a:avLst/>
          </a:prstGeom>
          <a:noFill/>
          <a:ln>
            <a:noFill/>
          </a:ln>
        </p:spPr>
      </p:pic>
      <p:sp>
        <p:nvSpPr>
          <p:cNvPr id="115" name="Google Shape;115;p16"/>
          <p:cNvSpPr txBox="1"/>
          <p:nvPr/>
        </p:nvSpPr>
        <p:spPr>
          <a:xfrm>
            <a:off x="311700" y="932750"/>
            <a:ext cx="8358900" cy="194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lang="en" sz="1250">
                <a:latin typeface="Roboto"/>
                <a:ea typeface="Roboto"/>
                <a:cs typeface="Roboto"/>
                <a:sym typeface="Roboto"/>
              </a:rPr>
              <a:t>Pets play a significant role in people's lives as companions, providing emotional support and companionship. However, concerns arise when pets are left alone, as their safety and well-being become a primary concern for pet owners. The advancements in IoT technology have opened up opportunities to address these concerns by developing innovative pet monitoring systems that utilize sensors and connectivity to ensure pets' health and safety remotely. By leveraging the capabilities of ESP8266, MLX90614, sound sensor module, and heartbeat sensor, this research aims to contribute to the growing field of IoT-based pet monitoring systems and provide pet owners with a reliable and efficient solution to care for their pets even when they are away.</a:t>
            </a:r>
            <a:endParaRPr sz="125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311700" y="2266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 1</a:t>
            </a:r>
            <a:endParaRPr/>
          </a:p>
        </p:txBody>
      </p:sp>
      <p:sp>
        <p:nvSpPr>
          <p:cNvPr id="121" name="Google Shape;121;p17"/>
          <p:cNvSpPr txBox="1"/>
          <p:nvPr/>
        </p:nvSpPr>
        <p:spPr>
          <a:xfrm>
            <a:off x="1775925" y="1404175"/>
            <a:ext cx="445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graphicFrame>
        <p:nvGraphicFramePr>
          <p:cNvPr id="122" name="Google Shape;122;p17"/>
          <p:cNvGraphicFramePr/>
          <p:nvPr/>
        </p:nvGraphicFramePr>
        <p:xfrm>
          <a:off x="672150" y="1104050"/>
          <a:ext cx="3000000" cy="3000000"/>
        </p:xfrm>
        <a:graphic>
          <a:graphicData uri="http://schemas.openxmlformats.org/drawingml/2006/table">
            <a:tbl>
              <a:tblPr>
                <a:noFill/>
                <a:tableStyleId>{EDB5E13F-1477-454F-8CF1-168DBAC51618}</a:tableStyleId>
              </a:tblPr>
              <a:tblGrid>
                <a:gridCol w="1447800"/>
                <a:gridCol w="1447800"/>
                <a:gridCol w="1447800"/>
                <a:gridCol w="1447800"/>
                <a:gridCol w="1447800"/>
              </a:tblGrid>
              <a:tr h="714500">
                <a:tc>
                  <a:txBody>
                    <a:bodyPr/>
                    <a:lstStyle/>
                    <a:p>
                      <a:pPr indent="0" lvl="0" marL="0" rtl="0" algn="l">
                        <a:spcBef>
                          <a:spcPts val="0"/>
                        </a:spcBef>
                        <a:spcAft>
                          <a:spcPts val="0"/>
                        </a:spcAft>
                        <a:buNone/>
                      </a:pPr>
                      <a:r>
                        <a:rPr b="1" lang="en"/>
                        <a:t>Title of paper and Author</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Journal/ Conference and year</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Concept/ Approach</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Limitations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Inference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lnSpc>
                          <a:spcPct val="123913"/>
                        </a:lnSpc>
                        <a:spcBef>
                          <a:spcPts val="0"/>
                        </a:spcBef>
                        <a:spcAft>
                          <a:spcPts val="0"/>
                        </a:spcAft>
                        <a:buNone/>
                      </a:pPr>
                      <a:r>
                        <a:rPr b="1" lang="en" sz="1200">
                          <a:solidFill>
                            <a:srgbClr val="333333"/>
                          </a:solidFill>
                          <a:highlight>
                            <a:srgbClr val="FFFFFF"/>
                          </a:highlight>
                        </a:rPr>
                        <a:t>Intelligent pet monitor system with the internet of things. </a:t>
                      </a:r>
                      <a:endParaRPr b="1" sz="1200">
                        <a:solidFill>
                          <a:srgbClr val="333333"/>
                        </a:solidFill>
                        <a:highlight>
                          <a:srgbClr val="FFFFFF"/>
                        </a:highlight>
                      </a:endParaRPr>
                    </a:p>
                    <a:p>
                      <a:pPr indent="0" lvl="0" marL="0" rtl="0" algn="l">
                        <a:lnSpc>
                          <a:spcPct val="123913"/>
                        </a:lnSpc>
                        <a:spcBef>
                          <a:spcPts val="0"/>
                        </a:spcBef>
                        <a:spcAft>
                          <a:spcPts val="0"/>
                        </a:spcAft>
                        <a:buNone/>
                      </a:pPr>
                      <a:r>
                        <a:rPr lang="en" sz="1200">
                          <a:solidFill>
                            <a:srgbClr val="333333"/>
                          </a:solidFill>
                          <a:highlight>
                            <a:srgbClr val="FFFFFF"/>
                          </a:highlight>
                          <a:uFill>
                            <a:noFill/>
                          </a:uFill>
                          <a:hlinkClick r:id="rId3">
                            <a:extLst>
                              <a:ext uri="{A12FA001-AC4F-418D-AE19-62706E023703}">
                                <ahyp:hlinkClr val="tx"/>
                              </a:ext>
                            </a:extLst>
                          </a:hlinkClick>
                        </a:rPr>
                        <a:t>Chung-Ming Own</a:t>
                      </a:r>
                      <a:r>
                        <a:rPr lang="en" sz="1200">
                          <a:solidFill>
                            <a:srgbClr val="333333"/>
                          </a:solidFill>
                          <a:highlight>
                            <a:srgbClr val="FFFFFF"/>
                          </a:highlight>
                        </a:rPr>
                        <a:t>; </a:t>
                      </a:r>
                      <a:r>
                        <a:rPr lang="en" sz="1200">
                          <a:solidFill>
                            <a:srgbClr val="333333"/>
                          </a:solidFill>
                          <a:highlight>
                            <a:srgbClr val="FFFFFF"/>
                          </a:highlight>
                          <a:uFill>
                            <a:noFill/>
                          </a:uFill>
                          <a:hlinkClick r:id="rId4">
                            <a:extLst>
                              <a:ext uri="{A12FA001-AC4F-418D-AE19-62706E023703}">
                                <ahyp:hlinkClr val="tx"/>
                              </a:ext>
                            </a:extLst>
                          </a:hlinkClick>
                        </a:rPr>
                        <a:t>Cheng-Ya Teng</a:t>
                      </a:r>
                      <a:r>
                        <a:rPr lang="en" sz="1200">
                          <a:solidFill>
                            <a:srgbClr val="333333"/>
                          </a:solidFill>
                          <a:highlight>
                            <a:srgbClr val="FFFFFF"/>
                          </a:highlight>
                        </a:rPr>
                        <a:t>; </a:t>
                      </a:r>
                      <a:r>
                        <a:rPr lang="en" sz="1200">
                          <a:solidFill>
                            <a:srgbClr val="333333"/>
                          </a:solidFill>
                          <a:highlight>
                            <a:srgbClr val="FFFFFF"/>
                          </a:highlight>
                          <a:uFill>
                            <a:noFill/>
                          </a:uFill>
                          <a:hlinkClick r:id="rId5">
                            <a:extLst>
                              <a:ext uri="{A12FA001-AC4F-418D-AE19-62706E023703}">
                                <ahyp:hlinkClr val="tx"/>
                              </a:ext>
                            </a:extLst>
                          </a:hlinkClick>
                        </a:rPr>
                        <a:t>Jing-Ran Zhang</a:t>
                      </a:r>
                      <a:r>
                        <a:rPr lang="en" sz="1200">
                          <a:solidFill>
                            <a:srgbClr val="333333"/>
                          </a:solidFill>
                          <a:highlight>
                            <a:srgbClr val="FFFFFF"/>
                          </a:highlight>
                        </a:rPr>
                        <a:t>; </a:t>
                      </a:r>
                      <a:r>
                        <a:rPr lang="en" sz="1200">
                          <a:solidFill>
                            <a:srgbClr val="333333"/>
                          </a:solidFill>
                          <a:highlight>
                            <a:srgbClr val="FFFFFF"/>
                          </a:highlight>
                          <a:uFill>
                            <a:noFill/>
                          </a:uFill>
                          <a:hlinkClick r:id="rId6">
                            <a:extLst>
                              <a:ext uri="{A12FA001-AC4F-418D-AE19-62706E023703}">
                                <ahyp:hlinkClr val="tx"/>
                              </a:ext>
                            </a:extLst>
                          </a:hlinkClick>
                        </a:rPr>
                        <a:t>Wen-Yuan Yuan</a:t>
                      </a:r>
                      <a:r>
                        <a:rPr lang="en" sz="1200">
                          <a:solidFill>
                            <a:srgbClr val="333333"/>
                          </a:solidFill>
                          <a:highlight>
                            <a:srgbClr val="FFFFFF"/>
                          </a:highlight>
                        </a:rPr>
                        <a:t>; </a:t>
                      </a:r>
                      <a:r>
                        <a:rPr lang="en" sz="1200">
                          <a:solidFill>
                            <a:srgbClr val="333333"/>
                          </a:solidFill>
                          <a:highlight>
                            <a:srgbClr val="FFFFFF"/>
                          </a:highlight>
                          <a:uFill>
                            <a:noFill/>
                          </a:uFill>
                          <a:hlinkClick r:id="rId7">
                            <a:extLst>
                              <a:ext uri="{A12FA001-AC4F-418D-AE19-62706E023703}">
                                <ahyp:hlinkClr val="tx"/>
                              </a:ext>
                            </a:extLst>
                          </a:hlinkClick>
                        </a:rPr>
                        <a:t>Shang-Chun Tsai</a:t>
                      </a:r>
                      <a:endParaRPr sz="1200">
                        <a:solidFill>
                          <a:srgbClr val="333333"/>
                        </a:solidFill>
                        <a:highlight>
                          <a:srgbClr val="FFFFFF"/>
                        </a:highlight>
                      </a:endParaRPr>
                    </a:p>
                    <a:p>
                      <a:pPr indent="0" lvl="0" marL="0" rtl="0" algn="l">
                        <a:lnSpc>
                          <a:spcPct val="115000"/>
                        </a:lnSpc>
                        <a:spcBef>
                          <a:spcPts val="0"/>
                        </a:spcBef>
                        <a:spcAft>
                          <a:spcPts val="0"/>
                        </a:spcAft>
                        <a:buNone/>
                      </a:pPr>
                      <a:r>
                        <a:t/>
                      </a:r>
                      <a:endParaRPr sz="1200"/>
                    </a:p>
                    <a:p>
                      <a:pPr indent="0" lvl="0" marL="0" rtl="0" algn="l">
                        <a:spcBef>
                          <a:spcPts val="0"/>
                        </a:spcBef>
                        <a:spcAft>
                          <a:spcPts val="0"/>
                        </a:spcAft>
                        <a:buNone/>
                      </a:pPr>
                      <a:r>
                        <a:t/>
                      </a:r>
                      <a:endParaRPr sz="12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350">
                          <a:solidFill>
                            <a:srgbClr val="333333"/>
                          </a:solidFill>
                          <a:highlight>
                            <a:srgbClr val="FFFFFF"/>
                          </a:highlight>
                        </a:rPr>
                        <a:t>Date of Conference: </a:t>
                      </a:r>
                      <a:r>
                        <a:rPr lang="en" sz="1350">
                          <a:solidFill>
                            <a:srgbClr val="333333"/>
                          </a:solidFill>
                          <a:highlight>
                            <a:srgbClr val="FFFFFF"/>
                          </a:highlight>
                        </a:rPr>
                        <a:t>10-13 July 2011</a:t>
                      </a:r>
                      <a:endParaRPr sz="1350">
                        <a:solidFill>
                          <a:srgbClr val="333333"/>
                        </a:solidFill>
                        <a:highlight>
                          <a:srgbClr val="FFFFFF"/>
                        </a:highlight>
                      </a:endParaRPr>
                    </a:p>
                    <a:p>
                      <a:pPr indent="0" lvl="0" marL="0" rtl="0" algn="l">
                        <a:spcBef>
                          <a:spcPts val="0"/>
                        </a:spcBef>
                        <a:spcAft>
                          <a:spcPts val="0"/>
                        </a:spcAft>
                        <a:buNone/>
                      </a:pPr>
                      <a:r>
                        <a:t/>
                      </a:r>
                      <a:endParaRPr sz="1100"/>
                    </a:p>
                    <a:p>
                      <a:pPr indent="0" lvl="0" marL="0" rtl="0" algn="l">
                        <a:spcBef>
                          <a:spcPts val="0"/>
                        </a:spcBef>
                        <a:spcAft>
                          <a:spcPts val="0"/>
                        </a:spcAft>
                        <a:buNone/>
                      </a:pPr>
                      <a:r>
                        <a:rPr b="1" lang="en" sz="1350">
                          <a:solidFill>
                            <a:srgbClr val="333333"/>
                          </a:solidFill>
                          <a:highlight>
                            <a:srgbClr val="FFFFFF"/>
                          </a:highlight>
                        </a:rPr>
                        <a:t>DOI: </a:t>
                      </a:r>
                      <a:r>
                        <a:rPr lang="en" sz="1350">
                          <a:solidFill>
                            <a:srgbClr val="006699"/>
                          </a:solidFill>
                          <a:highlight>
                            <a:srgbClr val="FFFFFF"/>
                          </a:highlight>
                          <a:uFill>
                            <a:noFill/>
                          </a:uFill>
                          <a:hlinkClick r:id="rId8">
                            <a:extLst>
                              <a:ext uri="{A12FA001-AC4F-418D-AE19-62706E023703}">
                                <ahyp:hlinkClr val="tx"/>
                              </a:ext>
                            </a:extLst>
                          </a:hlinkClick>
                        </a:rPr>
                        <a:t>10.1109/ICMLC.2011.6016785</a:t>
                      </a:r>
                      <a:endParaRPr sz="1350">
                        <a:solidFill>
                          <a:srgbClr val="006699"/>
                        </a:solidFill>
                        <a:highlight>
                          <a:srgbClr val="FFFFFF"/>
                        </a:highlight>
                      </a:endParaRPr>
                    </a:p>
                    <a:p>
                      <a:pPr indent="0" lvl="0" marL="0" rtl="0" algn="l">
                        <a:spcBef>
                          <a:spcPts val="0"/>
                        </a:spcBef>
                        <a:spcAft>
                          <a:spcPts val="0"/>
                        </a:spcAft>
                        <a:buNone/>
                      </a:pPr>
                      <a:r>
                        <a:t/>
                      </a:r>
                      <a:endParaRPr sz="1100"/>
                    </a:p>
                    <a:p>
                      <a:pPr indent="0" lvl="0" marL="0" rtl="0" algn="l">
                        <a:spcBef>
                          <a:spcPts val="0"/>
                        </a:spcBef>
                        <a:spcAft>
                          <a:spcPts val="0"/>
                        </a:spcAft>
                        <a:buNone/>
                      </a:pPr>
                      <a:r>
                        <a:rPr b="1" lang="en" sz="1350">
                          <a:solidFill>
                            <a:srgbClr val="333333"/>
                          </a:solidFill>
                          <a:highlight>
                            <a:srgbClr val="FFFFFF"/>
                          </a:highlight>
                        </a:rPr>
                        <a:t>Conference Location: </a:t>
                      </a:r>
                      <a:r>
                        <a:rPr lang="en" sz="1350">
                          <a:solidFill>
                            <a:srgbClr val="333333"/>
                          </a:solidFill>
                          <a:highlight>
                            <a:srgbClr val="FFFFFF"/>
                          </a:highlight>
                        </a:rPr>
                        <a:t>Guilin, China</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
                        <a:t>Light sensor to detect pet </a:t>
                      </a:r>
                      <a:endParaRPr/>
                    </a:p>
                    <a:p>
                      <a:pPr indent="-317500" lvl="0" marL="457200" rtl="0" algn="l">
                        <a:spcBef>
                          <a:spcPts val="0"/>
                        </a:spcBef>
                        <a:spcAft>
                          <a:spcPts val="0"/>
                        </a:spcAft>
                        <a:buSzPts val="1400"/>
                        <a:buChar char="●"/>
                      </a:pPr>
                      <a:r>
                        <a:rPr lang="en"/>
                        <a:t>Humidity and temperature monitoring sensors</a:t>
                      </a:r>
                      <a:endParaRPr/>
                    </a:p>
                    <a:p>
                      <a:pPr indent="-317500" lvl="0" marL="457200" rtl="0" algn="l">
                        <a:spcBef>
                          <a:spcPts val="0"/>
                        </a:spcBef>
                        <a:spcAft>
                          <a:spcPts val="0"/>
                        </a:spcAft>
                        <a:buSzPts val="1400"/>
                        <a:buChar char="●"/>
                      </a:pPr>
                      <a:r>
                        <a:rPr lang="en"/>
                        <a:t>Pet food dispenser</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Static prototype to monitor pet conditions using manually. No automation</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No automation, no health monitoring automatically and usage of NOBLE cloud integration algorithms to monitor and alert behavioural pattern.</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 2</a:t>
            </a:r>
            <a:endParaRPr/>
          </a:p>
          <a:p>
            <a:pPr indent="0" lvl="0" marL="0" rtl="0" algn="l">
              <a:spcBef>
                <a:spcPts val="0"/>
              </a:spcBef>
              <a:spcAft>
                <a:spcPts val="0"/>
              </a:spcAft>
              <a:buNone/>
            </a:pPr>
            <a:r>
              <a:t/>
            </a:r>
            <a:endParaRPr/>
          </a:p>
        </p:txBody>
      </p:sp>
      <p:graphicFrame>
        <p:nvGraphicFramePr>
          <p:cNvPr id="128" name="Google Shape;128;p18"/>
          <p:cNvGraphicFramePr/>
          <p:nvPr/>
        </p:nvGraphicFramePr>
        <p:xfrm>
          <a:off x="672150" y="1104050"/>
          <a:ext cx="3000000" cy="3000000"/>
        </p:xfrm>
        <a:graphic>
          <a:graphicData uri="http://schemas.openxmlformats.org/drawingml/2006/table">
            <a:tbl>
              <a:tblPr>
                <a:noFill/>
                <a:tableStyleId>{EDB5E13F-1477-454F-8CF1-168DBAC51618}</a:tableStyleId>
              </a:tblPr>
              <a:tblGrid>
                <a:gridCol w="1447800"/>
                <a:gridCol w="1447800"/>
                <a:gridCol w="1447800"/>
                <a:gridCol w="1447800"/>
                <a:gridCol w="1447800"/>
              </a:tblGrid>
              <a:tr h="714500">
                <a:tc>
                  <a:txBody>
                    <a:bodyPr/>
                    <a:lstStyle/>
                    <a:p>
                      <a:pPr indent="0" lvl="0" marL="0" rtl="0" algn="l">
                        <a:spcBef>
                          <a:spcPts val="0"/>
                        </a:spcBef>
                        <a:spcAft>
                          <a:spcPts val="0"/>
                        </a:spcAft>
                        <a:buNone/>
                      </a:pPr>
                      <a:r>
                        <a:rPr b="1" lang="en"/>
                        <a:t>Title of paper and Author</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Journal/ Conference and year</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Concept/ Approach</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Limitations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Inference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lnSpc>
                          <a:spcPct val="128571"/>
                        </a:lnSpc>
                        <a:spcBef>
                          <a:spcPts val="0"/>
                        </a:spcBef>
                        <a:spcAft>
                          <a:spcPts val="0"/>
                        </a:spcAft>
                        <a:buNone/>
                      </a:pPr>
                      <a:r>
                        <a:rPr b="1" lang="en" sz="1200">
                          <a:solidFill>
                            <a:srgbClr val="222222"/>
                          </a:solidFill>
                        </a:rPr>
                        <a:t>Development of IoT Based Smart Animal Health Monitoring System Using Raspberry Pi</a:t>
                      </a:r>
                      <a:endParaRPr b="1" sz="1200">
                        <a:solidFill>
                          <a:srgbClr val="222222"/>
                        </a:solidFill>
                      </a:endParaRPr>
                    </a:p>
                    <a:p>
                      <a:pPr indent="0" lvl="0" marL="0" rtl="0" algn="l">
                        <a:lnSpc>
                          <a:spcPct val="128571"/>
                        </a:lnSpc>
                        <a:spcBef>
                          <a:spcPts val="400"/>
                        </a:spcBef>
                        <a:spcAft>
                          <a:spcPts val="0"/>
                        </a:spcAft>
                        <a:buNone/>
                      </a:pPr>
                      <a:r>
                        <a:rPr b="1" lang="en" sz="1150">
                          <a:solidFill>
                            <a:srgbClr val="333333"/>
                          </a:solidFill>
                          <a:highlight>
                            <a:srgbClr val="FFFFFF"/>
                          </a:highlight>
                          <a:uFill>
                            <a:noFill/>
                          </a:uFill>
                          <a:hlinkClick r:id="rId3">
                            <a:extLst>
                              <a:ext uri="{A12FA001-AC4F-418D-AE19-62706E023703}">
                                <ahyp:hlinkClr val="tx"/>
                              </a:ext>
                            </a:extLst>
                          </a:hlinkClick>
                        </a:rPr>
                        <a:t>Seema Kumari</a:t>
                      </a:r>
                      <a:endParaRPr b="1" sz="1200">
                        <a:solidFill>
                          <a:srgbClr val="333333"/>
                        </a:solidFill>
                      </a:endParaRPr>
                    </a:p>
                    <a:p>
                      <a:pPr indent="0" lvl="0" marL="0" rtl="0" algn="l">
                        <a:lnSpc>
                          <a:spcPct val="128571"/>
                        </a:lnSpc>
                        <a:spcBef>
                          <a:spcPts val="400"/>
                        </a:spcBef>
                        <a:spcAft>
                          <a:spcPts val="0"/>
                        </a:spcAft>
                        <a:buNone/>
                      </a:pPr>
                      <a:r>
                        <a:rPr b="1" lang="en" sz="1150">
                          <a:solidFill>
                            <a:srgbClr val="333333"/>
                          </a:solidFill>
                          <a:highlight>
                            <a:srgbClr val="FFFFFF"/>
                          </a:highlight>
                          <a:uFill>
                            <a:noFill/>
                          </a:uFill>
                          <a:hlinkClick r:id="rId4">
                            <a:extLst>
                              <a:ext uri="{A12FA001-AC4F-418D-AE19-62706E023703}">
                                <ahyp:hlinkClr val="tx"/>
                              </a:ext>
                            </a:extLst>
                          </a:hlinkClick>
                        </a:rPr>
                        <a:t>Sumit Kumar Yadav</a:t>
                      </a:r>
                      <a:endParaRPr b="1" sz="1150">
                        <a:solidFill>
                          <a:srgbClr val="333333"/>
                        </a:solidFill>
                        <a:highlight>
                          <a:srgbClr val="FFFFFF"/>
                        </a:highlight>
                      </a:endParaRPr>
                    </a:p>
                    <a:p>
                      <a:pPr indent="0" lvl="0" marL="0" rtl="0" algn="l">
                        <a:lnSpc>
                          <a:spcPct val="115000"/>
                        </a:lnSpc>
                        <a:spcBef>
                          <a:spcPts val="400"/>
                        </a:spcBef>
                        <a:spcAft>
                          <a:spcPts val="0"/>
                        </a:spcAft>
                        <a:buNone/>
                      </a:pPr>
                      <a:r>
                        <a:t/>
                      </a:r>
                      <a:endParaRPr sz="900"/>
                    </a:p>
                    <a:p>
                      <a:pPr indent="0" lvl="0" marL="0" rtl="0" algn="l">
                        <a:spcBef>
                          <a:spcPts val="0"/>
                        </a:spcBef>
                        <a:spcAft>
                          <a:spcPts val="0"/>
                        </a:spcAft>
                        <a:buNone/>
                      </a:pPr>
                      <a:r>
                        <a:t/>
                      </a:r>
                      <a:endParaRPr b="1" sz="300">
                        <a:solidFill>
                          <a:srgbClr val="333333"/>
                        </a:solidFill>
                        <a:highlight>
                          <a:srgbClr val="FFFFFF"/>
                        </a:high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600">
                          <a:solidFill>
                            <a:srgbClr val="505050"/>
                          </a:solidFill>
                          <a:highlight>
                            <a:srgbClr val="FFFFFF"/>
                          </a:highlight>
                        </a:rPr>
                        <a:t>Research</a:t>
                      </a:r>
                      <a:r>
                        <a:rPr b="1" lang="en" sz="1700">
                          <a:solidFill>
                            <a:srgbClr val="505050"/>
                          </a:solidFill>
                          <a:highlight>
                            <a:srgbClr val="FFFFFF"/>
                          </a:highlight>
                        </a:rPr>
                        <a:t>: </a:t>
                      </a:r>
                      <a:r>
                        <a:rPr lang="en" sz="1700">
                          <a:solidFill>
                            <a:srgbClr val="505050"/>
                          </a:solidFill>
                          <a:highlight>
                            <a:srgbClr val="FFFFFF"/>
                          </a:highlight>
                        </a:rPr>
                        <a:t>Volume 3 Issue 8, </a:t>
                      </a:r>
                      <a:r>
                        <a:rPr lang="en" sz="1500">
                          <a:solidFill>
                            <a:srgbClr val="505050"/>
                          </a:solidFill>
                          <a:highlight>
                            <a:srgbClr val="FFFFFF"/>
                          </a:highlight>
                        </a:rPr>
                        <a:t>2018</a:t>
                      </a:r>
                      <a:endParaRPr sz="17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
                        <a:t>Monitor heart rate, body temperature, and rumination.</a:t>
                      </a:r>
                      <a:endParaRPr/>
                    </a:p>
                    <a:p>
                      <a:pPr indent="-317500" lvl="0" marL="457200" rtl="0" algn="l">
                        <a:spcBef>
                          <a:spcPts val="0"/>
                        </a:spcBef>
                        <a:spcAft>
                          <a:spcPts val="0"/>
                        </a:spcAft>
                        <a:buSzPts val="1400"/>
                        <a:buChar char="●"/>
                      </a:pPr>
                      <a:r>
                        <a:rPr lang="en"/>
                        <a:t>Transfer data to cloud and display in monitor.</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
                        <a:t>No provision of ML algorithms to detect behavioural and emotional pattern.</a:t>
                      </a:r>
                      <a:endParaRPr/>
                    </a:p>
                    <a:p>
                      <a:pPr indent="-317500" lvl="0" marL="457200" rtl="0" algn="l">
                        <a:spcBef>
                          <a:spcPts val="0"/>
                        </a:spcBef>
                        <a:spcAft>
                          <a:spcPts val="0"/>
                        </a:spcAft>
                        <a:buSzPts val="1400"/>
                        <a:buChar char="●"/>
                      </a:pPr>
                      <a:r>
                        <a:rPr lang="en"/>
                        <a:t>Little automation.</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Little</a:t>
                      </a:r>
                      <a:r>
                        <a:rPr lang="en"/>
                        <a:t> automation, no NOBLE ML algorithms to detect behavioural patterns and provide a complete solution to pet parents.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 3</a:t>
            </a:r>
            <a:endParaRPr/>
          </a:p>
          <a:p>
            <a:pPr indent="0" lvl="0" marL="0" rtl="0" algn="l">
              <a:spcBef>
                <a:spcPts val="0"/>
              </a:spcBef>
              <a:spcAft>
                <a:spcPts val="0"/>
              </a:spcAft>
              <a:buNone/>
            </a:pPr>
            <a:r>
              <a:t/>
            </a:r>
            <a:endParaRPr/>
          </a:p>
        </p:txBody>
      </p:sp>
      <p:graphicFrame>
        <p:nvGraphicFramePr>
          <p:cNvPr id="134" name="Google Shape;134;p19"/>
          <p:cNvGraphicFramePr/>
          <p:nvPr/>
        </p:nvGraphicFramePr>
        <p:xfrm>
          <a:off x="672150" y="1104050"/>
          <a:ext cx="3000000" cy="3000000"/>
        </p:xfrm>
        <a:graphic>
          <a:graphicData uri="http://schemas.openxmlformats.org/drawingml/2006/table">
            <a:tbl>
              <a:tblPr>
                <a:noFill/>
                <a:tableStyleId>{EDB5E13F-1477-454F-8CF1-168DBAC51618}</a:tableStyleId>
              </a:tblPr>
              <a:tblGrid>
                <a:gridCol w="1447800"/>
                <a:gridCol w="1447800"/>
                <a:gridCol w="1447800"/>
                <a:gridCol w="1447800"/>
                <a:gridCol w="1447800"/>
              </a:tblGrid>
              <a:tr h="714500">
                <a:tc>
                  <a:txBody>
                    <a:bodyPr/>
                    <a:lstStyle/>
                    <a:p>
                      <a:pPr indent="0" lvl="0" marL="0" rtl="0" algn="l">
                        <a:spcBef>
                          <a:spcPts val="0"/>
                        </a:spcBef>
                        <a:spcAft>
                          <a:spcPts val="0"/>
                        </a:spcAft>
                        <a:buNone/>
                      </a:pPr>
                      <a:r>
                        <a:rPr b="1" lang="en"/>
                        <a:t>Title of paper and Author</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Journal/ Conference and year</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Concept/ Approach</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Limitations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Inference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200">
                          <a:solidFill>
                            <a:srgbClr val="222222"/>
                          </a:solidFill>
                        </a:rPr>
                        <a:t>Internet of Things: Real-Time Pet Monitoring System Gowri Rao Kotekar1, Pranith S Kanchan2, Sharath Kumar3, U Nishchinta</a:t>
                      </a:r>
                      <a:endParaRPr b="1" sz="300">
                        <a:solidFill>
                          <a:srgbClr val="333333"/>
                        </a:solidFill>
                        <a:highlight>
                          <a:srgbClr val="FFFFFF"/>
                        </a:high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600">
                          <a:solidFill>
                            <a:srgbClr val="333333"/>
                          </a:solidFill>
                          <a:highlight>
                            <a:srgbClr val="FFFFFF"/>
                          </a:highlight>
                        </a:rPr>
                        <a:t>DOI: 3rd and 4th May, 2019</a:t>
                      </a:r>
                      <a:endParaRPr b="1" sz="1600">
                        <a:solidFill>
                          <a:srgbClr val="333333"/>
                        </a:solidFill>
                        <a:highlight>
                          <a:srgbClr val="FFFFFF"/>
                        </a:highlight>
                      </a:endParaRPr>
                    </a:p>
                    <a:p>
                      <a:pPr indent="0" lvl="0" marL="0" rtl="0" algn="l">
                        <a:spcBef>
                          <a:spcPts val="0"/>
                        </a:spcBef>
                        <a:spcAft>
                          <a:spcPts val="0"/>
                        </a:spcAft>
                        <a:buNone/>
                      </a:pPr>
                      <a:r>
                        <a:t/>
                      </a:r>
                      <a:endParaRPr b="1" sz="1600">
                        <a:solidFill>
                          <a:srgbClr val="505050"/>
                        </a:solidFill>
                        <a:highlight>
                          <a:srgbClr val="FFFFFF"/>
                        </a:high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
                        <a:t>Detection of pet’s location using GPS and pet food dispensing using IOT.</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
                        <a:t>Static prototype to and no monitoring of health points.  No automation</a:t>
                      </a:r>
                      <a:endParaRPr/>
                    </a:p>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Little automation, no NOBLE ML algorithms to detect behavioural patterns and provide a complete solution to pet parents.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311700" y="3560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 4</a:t>
            </a:r>
            <a:endParaRPr/>
          </a:p>
        </p:txBody>
      </p:sp>
      <p:graphicFrame>
        <p:nvGraphicFramePr>
          <p:cNvPr id="140" name="Google Shape;140;p20"/>
          <p:cNvGraphicFramePr/>
          <p:nvPr/>
        </p:nvGraphicFramePr>
        <p:xfrm>
          <a:off x="672150" y="963875"/>
          <a:ext cx="3000000" cy="3000000"/>
        </p:xfrm>
        <a:graphic>
          <a:graphicData uri="http://schemas.openxmlformats.org/drawingml/2006/table">
            <a:tbl>
              <a:tblPr>
                <a:noFill/>
                <a:tableStyleId>{EDB5E13F-1477-454F-8CF1-168DBAC51618}</a:tableStyleId>
              </a:tblPr>
              <a:tblGrid>
                <a:gridCol w="1447800"/>
                <a:gridCol w="1447800"/>
                <a:gridCol w="1447800"/>
                <a:gridCol w="1447800"/>
                <a:gridCol w="1447800"/>
              </a:tblGrid>
              <a:tr h="714500">
                <a:tc>
                  <a:txBody>
                    <a:bodyPr/>
                    <a:lstStyle/>
                    <a:p>
                      <a:pPr indent="0" lvl="0" marL="0" rtl="0" algn="l">
                        <a:spcBef>
                          <a:spcPts val="0"/>
                        </a:spcBef>
                        <a:spcAft>
                          <a:spcPts val="0"/>
                        </a:spcAft>
                        <a:buNone/>
                      </a:pPr>
                      <a:r>
                        <a:rPr b="1" lang="en"/>
                        <a:t>Title of paper and Author</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Journal/ Conference and year</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Concept/ Approach</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Limitations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Inference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160100">
                <a:tc>
                  <a:txBody>
                    <a:bodyPr/>
                    <a:lstStyle/>
                    <a:p>
                      <a:pPr indent="0" lvl="0" marL="0" rtl="0" algn="l">
                        <a:lnSpc>
                          <a:spcPct val="120000"/>
                        </a:lnSpc>
                        <a:spcBef>
                          <a:spcPts val="0"/>
                        </a:spcBef>
                        <a:spcAft>
                          <a:spcPts val="0"/>
                        </a:spcAft>
                        <a:buNone/>
                      </a:pPr>
                      <a:r>
                        <a:rPr b="1" lang="en" sz="1700">
                          <a:solidFill>
                            <a:srgbClr val="111111"/>
                          </a:solidFill>
                          <a:highlight>
                            <a:srgbClr val="FFFFFF"/>
                          </a:highlight>
                          <a:latin typeface="Roboto"/>
                          <a:ea typeface="Roboto"/>
                          <a:cs typeface="Roboto"/>
                          <a:sym typeface="Roboto"/>
                        </a:rPr>
                        <a:t>Machine Learning Models for Determining Pet Health Condition ASCC 2022</a:t>
                      </a:r>
                      <a:endParaRPr b="1" sz="1700">
                        <a:solidFill>
                          <a:srgbClr val="111111"/>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600">
                        <a:solidFill>
                          <a:srgbClr val="222222"/>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228600" lvl="0" marL="457200" rtl="0" algn="l">
                        <a:lnSpc>
                          <a:spcPct val="130000"/>
                        </a:lnSpc>
                        <a:spcBef>
                          <a:spcPts val="0"/>
                        </a:spcBef>
                        <a:spcAft>
                          <a:spcPts val="0"/>
                        </a:spcAft>
                        <a:buClr>
                          <a:srgbClr val="111111"/>
                        </a:buClr>
                        <a:buSzPts val="1100"/>
                        <a:buFont typeface="Arial"/>
                        <a:buNone/>
                      </a:pPr>
                      <a:r>
                        <a:rPr b="1" lang="en" sz="1100">
                          <a:solidFill>
                            <a:srgbClr val="111111"/>
                          </a:solidFill>
                          <a:highlight>
                            <a:srgbClr val="FFFFFF"/>
                          </a:highlight>
                        </a:rPr>
                        <a:t>Conference: 2022 The 13th Asian Control Conference (ASCC 2022)</a:t>
                      </a:r>
                      <a:endParaRPr b="1" sz="1100">
                        <a:solidFill>
                          <a:srgbClr val="111111"/>
                        </a:solidFill>
                        <a:highlight>
                          <a:srgbClr val="FFFFFF"/>
                        </a:highlight>
                      </a:endParaRPr>
                    </a:p>
                    <a:p>
                      <a:pPr indent="-228600" lvl="0" marL="457200" rtl="0" algn="l">
                        <a:lnSpc>
                          <a:spcPct val="130000"/>
                        </a:lnSpc>
                        <a:spcBef>
                          <a:spcPts val="0"/>
                        </a:spcBef>
                        <a:spcAft>
                          <a:spcPts val="0"/>
                        </a:spcAft>
                        <a:buClr>
                          <a:srgbClr val="111111"/>
                        </a:buClr>
                        <a:buSzPts val="1100"/>
                        <a:buFont typeface="Arial"/>
                        <a:buNone/>
                      </a:pPr>
                      <a:r>
                        <a:rPr b="1" lang="en" sz="1100">
                          <a:solidFill>
                            <a:srgbClr val="111111"/>
                          </a:solidFill>
                          <a:highlight>
                            <a:srgbClr val="FFFFFF"/>
                          </a:highlight>
                        </a:rPr>
                        <a:t>At: Jeju Island, Korea</a:t>
                      </a:r>
                      <a:endParaRPr b="1" sz="1800">
                        <a:solidFill>
                          <a:srgbClr val="505050"/>
                        </a:solidFill>
                        <a:highlight>
                          <a:srgbClr val="FFFFFF"/>
                        </a:high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298450" lvl="0" marL="457200" rtl="0" algn="l">
                        <a:spcBef>
                          <a:spcPts val="0"/>
                        </a:spcBef>
                        <a:spcAft>
                          <a:spcPts val="0"/>
                        </a:spcAft>
                        <a:buClr>
                          <a:srgbClr val="333333"/>
                        </a:buClr>
                        <a:buSzPts val="1100"/>
                        <a:buChar char="●"/>
                      </a:pPr>
                      <a:r>
                        <a:rPr b="1" lang="en" sz="900">
                          <a:solidFill>
                            <a:srgbClr val="333333"/>
                          </a:solidFill>
                          <a:highlight>
                            <a:schemeClr val="lt1"/>
                          </a:highlight>
                          <a:latin typeface="Roboto"/>
                          <a:ea typeface="Roboto"/>
                          <a:cs typeface="Roboto"/>
                          <a:sym typeface="Roboto"/>
                        </a:rPr>
                        <a:t>Parameters such as body weight growth, body temperature, heart rate, eating habits, activity levels, sleep patterns, and urine pH are examined using different machine learning models, quadratic &amp; linear support vector machine, fine tree, and logistic regression. </a:t>
                      </a:r>
                      <a:endParaRPr b="1" sz="1100">
                        <a:solidFill>
                          <a:srgbClr val="333333"/>
                        </a:solidFill>
                        <a:highlight>
                          <a:schemeClr val="lt1"/>
                        </a:high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
                        <a:t>Not a scalable product.</a:t>
                      </a:r>
                      <a:endParaRPr/>
                    </a:p>
                    <a:p>
                      <a:pPr indent="-317500" lvl="0" marL="457200" rtl="0" algn="l">
                        <a:spcBef>
                          <a:spcPts val="0"/>
                        </a:spcBef>
                        <a:spcAft>
                          <a:spcPts val="0"/>
                        </a:spcAft>
                        <a:buSzPts val="1400"/>
                        <a:buChar char="●"/>
                      </a:pPr>
                      <a:r>
                        <a:rPr lang="en"/>
                        <a:t>Only use </a:t>
                      </a:r>
                      <a:r>
                        <a:rPr lang="en"/>
                        <a:t>purpose</a:t>
                      </a:r>
                      <a:r>
                        <a:rPr lang="en"/>
                        <a:t> is for research and not for pet parent’s use.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311150" lvl="0" marL="457200" rtl="0" algn="l">
                        <a:spcBef>
                          <a:spcPts val="0"/>
                        </a:spcBef>
                        <a:spcAft>
                          <a:spcPts val="0"/>
                        </a:spcAft>
                        <a:buSzPts val="1300"/>
                        <a:buChar char="●"/>
                      </a:pPr>
                      <a:r>
                        <a:rPr lang="en" sz="1300"/>
                        <a:t>Existence of a ML algorithm to detect health points.</a:t>
                      </a:r>
                      <a:endParaRPr sz="1300"/>
                    </a:p>
                    <a:p>
                      <a:pPr indent="-311150" lvl="0" marL="457200" rtl="0" algn="l">
                        <a:spcBef>
                          <a:spcPts val="0"/>
                        </a:spcBef>
                        <a:spcAft>
                          <a:spcPts val="0"/>
                        </a:spcAft>
                        <a:buSzPts val="1300"/>
                        <a:buChar char="●"/>
                      </a:pPr>
                      <a:r>
                        <a:rPr lang="en" sz="1300"/>
                        <a:t>Additional need to create a ML model to detect emotional and behavioural pattern</a:t>
                      </a:r>
                      <a:endParaRPr sz="13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 5</a:t>
            </a:r>
            <a:endParaRPr/>
          </a:p>
        </p:txBody>
      </p:sp>
      <p:graphicFrame>
        <p:nvGraphicFramePr>
          <p:cNvPr id="146" name="Google Shape;146;p21"/>
          <p:cNvGraphicFramePr/>
          <p:nvPr/>
        </p:nvGraphicFramePr>
        <p:xfrm>
          <a:off x="672150" y="1104050"/>
          <a:ext cx="3000000" cy="3000000"/>
        </p:xfrm>
        <a:graphic>
          <a:graphicData uri="http://schemas.openxmlformats.org/drawingml/2006/table">
            <a:tbl>
              <a:tblPr>
                <a:noFill/>
                <a:tableStyleId>{EDB5E13F-1477-454F-8CF1-168DBAC51618}</a:tableStyleId>
              </a:tblPr>
              <a:tblGrid>
                <a:gridCol w="1447800"/>
                <a:gridCol w="1447800"/>
                <a:gridCol w="1447800"/>
                <a:gridCol w="1447800"/>
                <a:gridCol w="1447800"/>
              </a:tblGrid>
              <a:tr h="714500">
                <a:tc>
                  <a:txBody>
                    <a:bodyPr/>
                    <a:lstStyle/>
                    <a:p>
                      <a:pPr indent="0" lvl="0" marL="0" rtl="0" algn="l">
                        <a:spcBef>
                          <a:spcPts val="0"/>
                        </a:spcBef>
                        <a:spcAft>
                          <a:spcPts val="0"/>
                        </a:spcAft>
                        <a:buNone/>
                      </a:pPr>
                      <a:r>
                        <a:rPr b="1" lang="en"/>
                        <a:t>Title of paper and Author</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Journal/ Conference and year</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Concept/ Approach</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Limitations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Inference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marR="292100" rtl="0" algn="l">
                        <a:lnSpc>
                          <a:spcPct val="115000"/>
                        </a:lnSpc>
                        <a:spcBef>
                          <a:spcPts val="0"/>
                        </a:spcBef>
                        <a:spcAft>
                          <a:spcPts val="0"/>
                        </a:spcAft>
                        <a:buNone/>
                      </a:pPr>
                      <a:r>
                        <a:rPr lang="en" sz="1600">
                          <a:solidFill>
                            <a:srgbClr val="333333"/>
                          </a:solidFill>
                        </a:rPr>
                        <a:t>Integration of animal tracking and health monitoring systems</a:t>
                      </a:r>
                      <a:endParaRPr sz="1600">
                        <a:solidFill>
                          <a:srgbClr val="333333"/>
                        </a:solidFill>
                      </a:endParaRPr>
                    </a:p>
                    <a:p>
                      <a:pPr indent="0" lvl="0" marL="0" rtl="0" algn="l">
                        <a:lnSpc>
                          <a:spcPct val="115000"/>
                        </a:lnSpc>
                        <a:spcBef>
                          <a:spcPts val="600"/>
                        </a:spcBef>
                        <a:spcAft>
                          <a:spcPts val="0"/>
                        </a:spcAft>
                        <a:buNone/>
                      </a:pPr>
                      <a:r>
                        <a:t/>
                      </a:r>
                      <a:endParaRPr sz="400"/>
                    </a:p>
                    <a:p>
                      <a:pPr indent="0" lvl="0" marL="0" rtl="0" algn="l">
                        <a:spcBef>
                          <a:spcPts val="0"/>
                        </a:spcBef>
                        <a:spcAft>
                          <a:spcPts val="0"/>
                        </a:spcAft>
                        <a:buNone/>
                      </a:pPr>
                      <a:r>
                        <a:t/>
                      </a:r>
                      <a:endParaRPr b="1" sz="500">
                        <a:solidFill>
                          <a:srgbClr val="222222"/>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lnSpc>
                          <a:spcPct val="180000"/>
                        </a:lnSpc>
                        <a:spcBef>
                          <a:spcPts val="0"/>
                        </a:spcBef>
                        <a:spcAft>
                          <a:spcPts val="0"/>
                        </a:spcAft>
                        <a:buNone/>
                      </a:pPr>
                      <a:r>
                        <a:rPr b="1" lang="en" sz="1050">
                          <a:solidFill>
                            <a:srgbClr val="333333"/>
                          </a:solidFill>
                        </a:rPr>
                        <a:t>DOI 10.1088/1757-899X/1098/4/042075</a:t>
                      </a:r>
                      <a:endParaRPr b="1" sz="1050">
                        <a:solidFill>
                          <a:srgbClr val="333333"/>
                        </a:solidFill>
                      </a:endParaRPr>
                    </a:p>
                    <a:p>
                      <a:pPr indent="0" lvl="0" marL="0" rtl="0" algn="l">
                        <a:spcBef>
                          <a:spcPts val="1100"/>
                        </a:spcBef>
                        <a:spcAft>
                          <a:spcPts val="0"/>
                        </a:spcAft>
                        <a:buNone/>
                      </a:pPr>
                      <a:r>
                        <a:t/>
                      </a:r>
                      <a:endParaRPr b="1" sz="1600">
                        <a:solidFill>
                          <a:srgbClr val="333333"/>
                        </a:solidFill>
                        <a:highlight>
                          <a:srgbClr val="FFFFFF"/>
                        </a:highligh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114300" rtl="0" algn="l">
                        <a:lnSpc>
                          <a:spcPct val="175000"/>
                        </a:lnSpc>
                        <a:spcBef>
                          <a:spcPts val="0"/>
                        </a:spcBef>
                        <a:spcAft>
                          <a:spcPts val="0"/>
                        </a:spcAft>
                        <a:buNone/>
                      </a:pPr>
                      <a:r>
                        <a:rPr b="1" lang="en" sz="650">
                          <a:latin typeface="Roboto"/>
                          <a:ea typeface="Roboto"/>
                          <a:cs typeface="Roboto"/>
                          <a:sym typeface="Roboto"/>
                        </a:rPr>
                        <a:t>An animal temperature monitoring and location tracking system based on GPS and SMS technology was developed using Arduino Pro Mini microcontroller and GSM module. The system achieved a high accuracy of 99.62% in temperature measurement compared to conventional thermometers and 98.7% accuracy in location tracking compared to Google Maps.</a:t>
                      </a:r>
                      <a:endParaRPr b="1" sz="650">
                        <a:latin typeface="Roboto"/>
                        <a:ea typeface="Roboto"/>
                        <a:cs typeface="Roboto"/>
                        <a:sym typeface="Roboto"/>
                      </a:endParaRPr>
                    </a:p>
                    <a:p>
                      <a:pPr indent="0" lvl="0" marL="114300" rtl="0" algn="l">
                        <a:lnSpc>
                          <a:spcPct val="175000"/>
                        </a:lnSpc>
                        <a:spcBef>
                          <a:spcPts val="0"/>
                        </a:spcBef>
                        <a:spcAft>
                          <a:spcPts val="0"/>
                        </a:spcAft>
                        <a:buNone/>
                      </a:pPr>
                      <a:r>
                        <a:t/>
                      </a:r>
                      <a:endParaRPr sz="1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Only temperature and location tracking and no health points. Redundant</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Little automation, no NOBLE ML algorithms to detect behavioural patterns and provide a complete solution to pet parents.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